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20"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8" autoAdjust="0"/>
    <p:restoredTop sz="86447"/>
  </p:normalViewPr>
  <p:slideViewPr>
    <p:cSldViewPr snapToGrid="0" snapToObjects="1">
      <p:cViewPr varScale="1">
        <p:scale>
          <a:sx n="81" d="100"/>
          <a:sy n="81" d="100"/>
        </p:scale>
        <p:origin x="1920" y="12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smartsheet.com/try-it?trp=12165&amp;utm_source=template-powerpoint&amp;utm_medium=content&amp;utm_campaign=A3+Status+Report+Template-powerpoint-12165&amp;lpa=A3+Status+Report+Template+powerpoint+1216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ide view of grey stairs">
            <a:extLst>
              <a:ext uri="{FF2B5EF4-FFF2-40B4-BE49-F238E27FC236}">
                <a16:creationId xmlns:a16="http://schemas.microsoft.com/office/drawing/2014/main" id="{6C9544D3-39FB-D9F0-F729-4B69929B1CF0}"/>
              </a:ext>
            </a:extLst>
          </p:cNvPr>
          <p:cNvPicPr>
            <a:picLocks noChangeAspect="1"/>
          </p:cNvPicPr>
          <p:nvPr/>
        </p:nvPicPr>
        <p:blipFill rotWithShape="1">
          <a:blip r:embed="rId2"/>
          <a:srcRect t="8120" b="7504"/>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EC28768-587B-A402-038B-E1B1807C0E0E}"/>
              </a:ext>
            </a:extLst>
          </p:cNvPr>
          <p:cNvPicPr>
            <a:picLocks noChangeAspect="1"/>
          </p:cNvPicPr>
          <p:nvPr/>
        </p:nvPicPr>
        <p:blipFill>
          <a:blip r:embed="rId3"/>
          <a:srcRect/>
          <a:stretch/>
        </p:blipFill>
        <p:spPr>
          <a:xfrm>
            <a:off x="2293344" y="1797316"/>
            <a:ext cx="7605312" cy="4271674"/>
          </a:xfrm>
          <a:prstGeom prst="rect">
            <a:avLst/>
          </a:prstGeom>
          <a:noFill/>
          <a:ln w="28575">
            <a:noFill/>
          </a:ln>
          <a:effectLst>
            <a:outerShdw blurRad="50800" dist="38100" dir="5400000" algn="t" rotWithShape="0">
              <a:prstClr val="black">
                <a:alpha val="40000"/>
              </a:prstClr>
            </a:outerShdw>
          </a:effectLst>
        </p:spPr>
      </p:pic>
      <p:pic>
        <p:nvPicPr>
          <p:cNvPr id="4" name="Google Shape;93;p1">
            <a:hlinkClick r:id="rId4"/>
            <a:extLst>
              <a:ext uri="{FF2B5EF4-FFF2-40B4-BE49-F238E27FC236}">
                <a16:creationId xmlns:a16="http://schemas.microsoft.com/office/drawing/2014/main" id="{3B510EEC-1C93-6DC6-8B5F-DE74408447E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7" name="Google Shape;90;p1">
            <a:extLst>
              <a:ext uri="{FF2B5EF4-FFF2-40B4-BE49-F238E27FC236}">
                <a16:creationId xmlns:a16="http://schemas.microsoft.com/office/drawing/2014/main" id="{5628ACD2-271B-C8D6-1975-F52557C504EE}"/>
              </a:ext>
            </a:extLst>
          </p:cNvPr>
          <p:cNvSpPr txBox="1"/>
          <p:nvPr/>
        </p:nvSpPr>
        <p:spPr>
          <a:xfrm>
            <a:off x="337016" y="254469"/>
            <a:ext cx="496851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A3 Status Report Template</a:t>
            </a:r>
          </a:p>
        </p:txBody>
      </p:sp>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Side view of grey stairs">
            <a:extLst>
              <a:ext uri="{FF2B5EF4-FFF2-40B4-BE49-F238E27FC236}">
                <a16:creationId xmlns:a16="http://schemas.microsoft.com/office/drawing/2014/main" id="{65513202-F934-056D-5B50-FD295AF7C4CB}"/>
              </a:ext>
            </a:extLst>
          </p:cNvPr>
          <p:cNvPicPr>
            <a:picLocks noChangeAspect="1"/>
          </p:cNvPicPr>
          <p:nvPr/>
        </p:nvPicPr>
        <p:blipFill rotWithShape="1">
          <a:blip r:embed="rId3">
            <a:alphaModFix amt="50000"/>
          </a:blip>
          <a:srcRect t="8120" b="7504"/>
          <a:stretch/>
        </p:blipFill>
        <p:spPr>
          <a:xfrm>
            <a:off x="0" y="0"/>
            <a:ext cx="12192000" cy="6858000"/>
          </a:xfrm>
          <a:prstGeom prst="rect">
            <a:avLst/>
          </a:prstGeom>
        </p:spPr>
      </p:pic>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249391313"/>
              </p:ext>
            </p:extLst>
          </p:nvPr>
        </p:nvGraphicFramePr>
        <p:xfrm>
          <a:off x="327120" y="3483562"/>
          <a:ext cx="6620333" cy="2560320"/>
        </p:xfrm>
        <a:graphic>
          <a:graphicData uri="http://schemas.openxmlformats.org/drawingml/2006/table">
            <a:tbl>
              <a:tblPr firstRow="1" bandRow="1">
                <a:tableStyleId>{5C22544A-7EE6-4342-B048-85BDC9FD1C3A}</a:tableStyleId>
              </a:tblPr>
              <a:tblGrid>
                <a:gridCol w="2414093">
                  <a:extLst>
                    <a:ext uri="{9D8B030D-6E8A-4147-A177-3AD203B41FA5}">
                      <a16:colId xmlns:a16="http://schemas.microsoft.com/office/drawing/2014/main" val="602210714"/>
                    </a:ext>
                  </a:extLst>
                </a:gridCol>
                <a:gridCol w="822960">
                  <a:extLst>
                    <a:ext uri="{9D8B030D-6E8A-4147-A177-3AD203B41FA5}">
                      <a16:colId xmlns:a16="http://schemas.microsoft.com/office/drawing/2014/main" val="745651107"/>
                    </a:ext>
                  </a:extLst>
                </a:gridCol>
                <a:gridCol w="822960">
                  <a:extLst>
                    <a:ext uri="{9D8B030D-6E8A-4147-A177-3AD203B41FA5}">
                      <a16:colId xmlns:a16="http://schemas.microsoft.com/office/drawing/2014/main" val="3839570682"/>
                    </a:ext>
                  </a:extLst>
                </a:gridCol>
                <a:gridCol w="1280160">
                  <a:extLst>
                    <a:ext uri="{9D8B030D-6E8A-4147-A177-3AD203B41FA5}">
                      <a16:colId xmlns:a16="http://schemas.microsoft.com/office/drawing/2014/main" val="1453603295"/>
                    </a:ext>
                  </a:extLst>
                </a:gridCol>
                <a:gridCol w="1280160">
                  <a:extLst>
                    <a:ext uri="{9D8B030D-6E8A-4147-A177-3AD203B41FA5}">
                      <a16:colId xmlns:a16="http://schemas.microsoft.com/office/drawing/2014/main" val="1181258162"/>
                    </a:ext>
                  </a:extLst>
                </a:gridCol>
              </a:tblGrid>
              <a:tr h="365760">
                <a:tc>
                  <a:txBody>
                    <a:bodyPr/>
                    <a:lstStyle/>
                    <a:p>
                      <a:pPr>
                        <a:lnSpc>
                          <a:spcPct val="100000"/>
                        </a:lnSpc>
                      </a:pPr>
                      <a:r>
                        <a:rPr lang="en-US" sz="1000" dirty="0">
                          <a:solidFill>
                            <a:schemeClr val="bg1"/>
                          </a:solidFill>
                          <a:latin typeface="Century Gothic" panose="020B0502020202020204" pitchFamily="34" charset="0"/>
                        </a:rPr>
                        <a:t>MILESTONE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ct val="100000"/>
                        </a:lnSpc>
                      </a:pPr>
                      <a:r>
                        <a:rPr lang="en-US" sz="1000" dirty="0">
                          <a:solidFill>
                            <a:schemeClr val="bg1"/>
                          </a:solidFill>
                          <a:latin typeface="Century Gothic" panose="020B0502020202020204" pitchFamily="34" charset="0"/>
                        </a:rPr>
                        <a:t>START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000" dirty="0">
                          <a:solidFill>
                            <a:schemeClr val="bg1"/>
                          </a:solidFill>
                          <a:latin typeface="Century Gothic" panose="020B0502020202020204" pitchFamily="34" charset="0"/>
                        </a:rPr>
                        <a:t>FINISH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000" dirty="0">
                          <a:solidFill>
                            <a:schemeClr val="bg1"/>
                          </a:solidFill>
                          <a:latin typeface="Century Gothic" panose="020B0502020202020204" pitchFamily="34" charset="0"/>
                        </a:rPr>
                        <a:t>PLANNED 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entury Gothic" panose="020B0502020202020204" pitchFamily="34" charset="0"/>
                        </a:rPr>
                        <a:t>ACTUAL STATUS</a:t>
                      </a:r>
                    </a:p>
                  </a:txBody>
                  <a:tcPr anchor="ct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50915962"/>
                  </a:ext>
                </a:extLst>
              </a:tr>
              <a:tr h="365760">
                <a:tc>
                  <a:txBody>
                    <a:bodyPr/>
                    <a:lstStyle/>
                    <a:p>
                      <a:pPr>
                        <a:lnSpc>
                          <a:spcPct val="100000"/>
                        </a:lnSpc>
                      </a:pPr>
                      <a:r>
                        <a:rPr lang="en-US" sz="1000" dirty="0">
                          <a:solidFill>
                            <a:schemeClr val="tx1"/>
                          </a:solidFill>
                          <a:latin typeface="Century Gothic" panose="020B0502020202020204" pitchFamily="34" charset="0"/>
                        </a:rPr>
                        <a:t>Milestone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Complete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Complete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200816345"/>
                  </a:ext>
                </a:extLst>
              </a:tr>
              <a:tr h="365760">
                <a:tc>
                  <a:txBody>
                    <a:bodyPr/>
                    <a:lstStyle/>
                    <a:p>
                      <a:pPr>
                        <a:lnSpc>
                          <a:spcPct val="100000"/>
                        </a:lnSpc>
                      </a:pPr>
                      <a:r>
                        <a:rPr lang="en-US" sz="1000" dirty="0">
                          <a:solidFill>
                            <a:schemeClr val="tx1"/>
                          </a:solidFill>
                          <a:latin typeface="Century Gothic" panose="020B0502020202020204" pitchFamily="34" charset="0"/>
                        </a:rPr>
                        <a:t>Milestone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In Progress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In Progress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extLst>
                  <a:ext uri="{0D108BD9-81ED-4DB2-BD59-A6C34878D82A}">
                    <a16:rowId xmlns:a16="http://schemas.microsoft.com/office/drawing/2014/main" val="992502013"/>
                  </a:ext>
                </a:extLst>
              </a:tr>
              <a:tr h="365760">
                <a:tc>
                  <a:txBody>
                    <a:bodyPr/>
                    <a:lstStyle/>
                    <a:p>
                      <a:pPr>
                        <a:lnSpc>
                          <a:spcPct val="100000"/>
                        </a:lnSpc>
                      </a:pPr>
                      <a:r>
                        <a:rPr lang="en-US" sz="1000" dirty="0">
                          <a:solidFill>
                            <a:schemeClr val="tx1"/>
                          </a:solidFill>
                          <a:latin typeface="Century Gothic" panose="020B0502020202020204" pitchFamily="34" charset="0"/>
                        </a:rPr>
                        <a:t>Milestone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Overdue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alpha val="50000"/>
                      </a:srgb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Overdue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alpha val="50000"/>
                      </a:srgbClr>
                    </a:solidFill>
                  </a:tcPr>
                </a:tc>
                <a:extLst>
                  <a:ext uri="{0D108BD9-81ED-4DB2-BD59-A6C34878D82A}">
                    <a16:rowId xmlns:a16="http://schemas.microsoft.com/office/drawing/2014/main" val="699537522"/>
                  </a:ext>
                </a:extLst>
              </a:tr>
              <a:tr h="365760">
                <a:tc>
                  <a:txBody>
                    <a:bodyPr/>
                    <a:lstStyle/>
                    <a:p>
                      <a:pPr>
                        <a:lnSpc>
                          <a:spcPct val="100000"/>
                        </a:lnSpc>
                      </a:pPr>
                      <a:r>
                        <a:rPr lang="en-US" sz="1000" dirty="0">
                          <a:solidFill>
                            <a:schemeClr val="tx1"/>
                          </a:solidFill>
                          <a:latin typeface="Century Gothic" panose="020B0502020202020204" pitchFamily="34" charset="0"/>
                        </a:rPr>
                        <a:t>Milestone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Approved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Approved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extLst>
                  <a:ext uri="{0D108BD9-81ED-4DB2-BD59-A6C34878D82A}">
                    <a16:rowId xmlns:a16="http://schemas.microsoft.com/office/drawing/2014/main" val="911561401"/>
                  </a:ext>
                </a:extLst>
              </a:tr>
              <a:tr h="365760">
                <a:tc>
                  <a:txBody>
                    <a:bodyPr/>
                    <a:lstStyle/>
                    <a:p>
                      <a:pPr>
                        <a:lnSpc>
                          <a:spcPct val="100000"/>
                        </a:lnSpc>
                      </a:pPr>
                      <a:r>
                        <a:rPr lang="en-US" sz="1000" dirty="0">
                          <a:solidFill>
                            <a:schemeClr val="tx1"/>
                          </a:solidFill>
                          <a:latin typeface="Century Gothic" panose="020B0502020202020204" pitchFamily="34" charset="0"/>
                        </a:rPr>
                        <a:t>Milestone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On Hold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On Hold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extLst>
                  <a:ext uri="{0D108BD9-81ED-4DB2-BD59-A6C34878D82A}">
                    <a16:rowId xmlns:a16="http://schemas.microsoft.com/office/drawing/2014/main" val="239066872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Milestone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4249959947"/>
              </p:ext>
            </p:extLst>
          </p:nvPr>
        </p:nvGraphicFramePr>
        <p:xfrm>
          <a:off x="327121" y="401633"/>
          <a:ext cx="6622814" cy="771474"/>
        </p:xfrm>
        <a:graphic>
          <a:graphicData uri="http://schemas.openxmlformats.org/drawingml/2006/table">
            <a:tbl>
              <a:tblPr firstRow="1" bandRow="1">
                <a:tableStyleId>{5C22544A-7EE6-4342-B048-85BDC9FD1C3A}</a:tableStyleId>
              </a:tblPr>
              <a:tblGrid>
                <a:gridCol w="1139898">
                  <a:extLst>
                    <a:ext uri="{9D8B030D-6E8A-4147-A177-3AD203B41FA5}">
                      <a16:colId xmlns:a16="http://schemas.microsoft.com/office/drawing/2014/main" val="1672129667"/>
                    </a:ext>
                  </a:extLst>
                </a:gridCol>
                <a:gridCol w="4010066">
                  <a:extLst>
                    <a:ext uri="{9D8B030D-6E8A-4147-A177-3AD203B41FA5}">
                      <a16:colId xmlns:a16="http://schemas.microsoft.com/office/drawing/2014/main" val="602210714"/>
                    </a:ext>
                  </a:extLst>
                </a:gridCol>
                <a:gridCol w="721396">
                  <a:extLst>
                    <a:ext uri="{9D8B030D-6E8A-4147-A177-3AD203B41FA5}">
                      <a16:colId xmlns:a16="http://schemas.microsoft.com/office/drawing/2014/main" val="1817390762"/>
                    </a:ext>
                  </a:extLst>
                </a:gridCol>
                <a:gridCol w="751454">
                  <a:extLst>
                    <a:ext uri="{9D8B030D-6E8A-4147-A177-3AD203B41FA5}">
                      <a16:colId xmlns:a16="http://schemas.microsoft.com/office/drawing/2014/main" val="1546263835"/>
                    </a:ext>
                  </a:extLst>
                </a:gridCol>
              </a:tblGrid>
              <a:tr h="380271">
                <a:tc>
                  <a:txBody>
                    <a:bodyPr/>
                    <a:lstStyle/>
                    <a:p>
                      <a:pPr algn="r">
                        <a:lnSpc>
                          <a:spcPct val="100000"/>
                        </a:lnSpc>
                      </a:pPr>
                      <a:r>
                        <a:rPr lang="en-US" sz="1000" dirty="0">
                          <a:solidFill>
                            <a:schemeClr val="bg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b="0" dirty="0">
                          <a:solidFill>
                            <a:schemeClr val="tx1"/>
                          </a:solidFill>
                          <a:latin typeface="Century Gothic" panose="020B0502020202020204" pitchFamily="34" charset="0"/>
                        </a:rPr>
                        <a:t>Project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pPr>
                      <a:r>
                        <a:rPr lang="en-US" sz="1000" dirty="0">
                          <a:solidFill>
                            <a:schemeClr val="bg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tc>
                  <a:txBody>
                    <a:bodyPr/>
                    <a:lstStyle/>
                    <a:p>
                      <a:pPr algn="ctr">
                        <a:lnSpc>
                          <a:spcPct val="100000"/>
                        </a:lnSpc>
                      </a:pPr>
                      <a:r>
                        <a:rPr lang="en-US" sz="10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bg1"/>
                          </a:solidFill>
                          <a:latin typeface="Century Gothic" panose="020B0502020202020204" pitchFamily="34" charset="0"/>
                          <a:ea typeface="+mn-ea"/>
                          <a:cs typeface="+mn-cs"/>
                        </a:rPr>
                        <a:t>PROJECT LEAD</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dirty="0">
                          <a:solidFill>
                            <a:schemeClr val="tx1"/>
                          </a:solidFill>
                          <a:latin typeface="Century Gothic" panose="020B0502020202020204" pitchFamily="34" charset="0"/>
                        </a:rPr>
                        <a:t>Name</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5858687"/>
                  </a:ext>
                </a:extLst>
              </a:tr>
            </a:tbl>
          </a:graphicData>
        </a:graphic>
      </p:graphicFrame>
      <p:sp>
        <p:nvSpPr>
          <p:cNvPr id="5" name="Google Shape;106;p2">
            <a:extLst>
              <a:ext uri="{FF2B5EF4-FFF2-40B4-BE49-F238E27FC236}">
                <a16:creationId xmlns:a16="http://schemas.microsoft.com/office/drawing/2014/main" id="{5795E9B3-529A-1CCE-4296-FCB2C9F4A41D}"/>
              </a:ext>
            </a:extLst>
          </p:cNvPr>
          <p:cNvSpPr txBox="1"/>
          <p:nvPr/>
        </p:nvSpPr>
        <p:spPr>
          <a:xfrm>
            <a:off x="5255771" y="6469821"/>
            <a:ext cx="6905897" cy="36317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400" dirty="0">
                <a:solidFill>
                  <a:srgbClr val="595959"/>
                </a:solidFill>
                <a:latin typeface="Century Gothic"/>
                <a:ea typeface="Century Gothic"/>
                <a:cs typeface="Century Gothic"/>
                <a:sym typeface="Century Gothic"/>
              </a:rPr>
              <a:t>PowerPoint A3 Status Report Template</a:t>
            </a:r>
          </a:p>
        </p:txBody>
      </p:sp>
      <p:graphicFrame>
        <p:nvGraphicFramePr>
          <p:cNvPr id="8" name="Table 2">
            <a:extLst>
              <a:ext uri="{FF2B5EF4-FFF2-40B4-BE49-F238E27FC236}">
                <a16:creationId xmlns:a16="http://schemas.microsoft.com/office/drawing/2014/main" id="{32B28C14-F309-471E-9EF5-8F42CCA40F10}"/>
              </a:ext>
            </a:extLst>
          </p:cNvPr>
          <p:cNvGraphicFramePr>
            <a:graphicFrameLocks noGrp="1"/>
          </p:cNvGraphicFramePr>
          <p:nvPr>
            <p:extLst>
              <p:ext uri="{D42A27DB-BD31-4B8C-83A1-F6EECF244321}">
                <p14:modId xmlns:p14="http://schemas.microsoft.com/office/powerpoint/2010/main" val="2871408213"/>
              </p:ext>
            </p:extLst>
          </p:nvPr>
        </p:nvGraphicFramePr>
        <p:xfrm>
          <a:off x="327120" y="1512187"/>
          <a:ext cx="6622814" cy="1645920"/>
        </p:xfrm>
        <a:graphic>
          <a:graphicData uri="http://schemas.openxmlformats.org/drawingml/2006/table">
            <a:tbl>
              <a:tblPr firstRow="1" bandRow="1">
                <a:tableStyleId>{5C22544A-7EE6-4342-B048-85BDC9FD1C3A}</a:tableStyleId>
              </a:tblPr>
              <a:tblGrid>
                <a:gridCol w="6622814">
                  <a:extLst>
                    <a:ext uri="{9D8B030D-6E8A-4147-A177-3AD203B41FA5}">
                      <a16:colId xmlns:a16="http://schemas.microsoft.com/office/drawing/2014/main" val="602210714"/>
                    </a:ext>
                  </a:extLst>
                </a:gridCol>
              </a:tblGrid>
              <a:tr h="365760">
                <a:tc>
                  <a:txBody>
                    <a:bodyPr/>
                    <a:lstStyle/>
                    <a:p>
                      <a:pPr>
                        <a:lnSpc>
                          <a:spcPct val="100000"/>
                        </a:lnSpc>
                      </a:pPr>
                      <a:r>
                        <a:rPr lang="en-US" sz="1000" dirty="0">
                          <a:solidFill>
                            <a:schemeClr val="bg1"/>
                          </a:solidFill>
                          <a:latin typeface="Century Gothic" panose="020B0502020202020204" pitchFamily="34" charset="0"/>
                        </a:rPr>
                        <a:t>PROJECT OVERVIEW</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50915962"/>
                  </a:ext>
                </a:extLst>
              </a:tr>
              <a:tr h="1280160">
                <a:tc>
                  <a:txBody>
                    <a:bodyPr/>
                    <a:lstStyle/>
                    <a:p>
                      <a:pPr>
                        <a:lnSpc>
                          <a:spcPct val="100000"/>
                        </a:lnSpc>
                      </a:pPr>
                      <a:r>
                        <a:rPr lang="en-US" sz="1000" dirty="0">
                          <a:solidFill>
                            <a:schemeClr val="tx1"/>
                          </a:solidFill>
                          <a:latin typeface="Century Gothic" panose="020B0502020202020204" pitchFamily="34" charset="0"/>
                        </a:rPr>
                        <a:t>Description</a:t>
                      </a:r>
                    </a:p>
                  </a:txBody>
                  <a:tcPr marT="9144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bl>
          </a:graphicData>
        </a:graphic>
      </p:graphicFrame>
      <p:graphicFrame>
        <p:nvGraphicFramePr>
          <p:cNvPr id="10" name="Table 2">
            <a:extLst>
              <a:ext uri="{FF2B5EF4-FFF2-40B4-BE49-F238E27FC236}">
                <a16:creationId xmlns:a16="http://schemas.microsoft.com/office/drawing/2014/main" id="{6D8FBE47-E9DA-9924-58E4-6F49A8C5BFF9}"/>
              </a:ext>
            </a:extLst>
          </p:cNvPr>
          <p:cNvGraphicFramePr>
            <a:graphicFrameLocks noGrp="1"/>
          </p:cNvGraphicFramePr>
          <p:nvPr>
            <p:extLst>
              <p:ext uri="{D42A27DB-BD31-4B8C-83A1-F6EECF244321}">
                <p14:modId xmlns:p14="http://schemas.microsoft.com/office/powerpoint/2010/main" val="3726284939"/>
              </p:ext>
            </p:extLst>
          </p:nvPr>
        </p:nvGraphicFramePr>
        <p:xfrm>
          <a:off x="7264957" y="3483561"/>
          <a:ext cx="4605692" cy="2560320"/>
        </p:xfrm>
        <a:graphic>
          <a:graphicData uri="http://schemas.openxmlformats.org/drawingml/2006/table">
            <a:tbl>
              <a:tblPr firstRow="1" bandRow="1">
                <a:tableStyleId>{5C22544A-7EE6-4342-B048-85BDC9FD1C3A}</a:tableStyleId>
              </a:tblPr>
              <a:tblGrid>
                <a:gridCol w="1533308">
                  <a:extLst>
                    <a:ext uri="{9D8B030D-6E8A-4147-A177-3AD203B41FA5}">
                      <a16:colId xmlns:a16="http://schemas.microsoft.com/office/drawing/2014/main" val="602210714"/>
                    </a:ext>
                  </a:extLst>
                </a:gridCol>
                <a:gridCol w="822960">
                  <a:extLst>
                    <a:ext uri="{9D8B030D-6E8A-4147-A177-3AD203B41FA5}">
                      <a16:colId xmlns:a16="http://schemas.microsoft.com/office/drawing/2014/main" val="470742375"/>
                    </a:ext>
                  </a:extLst>
                </a:gridCol>
                <a:gridCol w="2249424">
                  <a:extLst>
                    <a:ext uri="{9D8B030D-6E8A-4147-A177-3AD203B41FA5}">
                      <a16:colId xmlns:a16="http://schemas.microsoft.com/office/drawing/2014/main" val="4256253261"/>
                    </a:ext>
                  </a:extLst>
                </a:gridCol>
              </a:tblGrid>
              <a:tr h="365760">
                <a:tc>
                  <a:txBody>
                    <a:bodyPr/>
                    <a:lstStyle/>
                    <a:p>
                      <a:pPr>
                        <a:lnSpc>
                          <a:spcPct val="100000"/>
                        </a:lnSpc>
                      </a:pPr>
                      <a:r>
                        <a:rPr lang="en-US" sz="1000" dirty="0">
                          <a:solidFill>
                            <a:schemeClr val="bg1"/>
                          </a:solidFill>
                          <a:latin typeface="Century Gothic" panose="020B0502020202020204" pitchFamily="34" charset="0"/>
                        </a:rPr>
                        <a:t>NEXT STEPS</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entury Gothic" panose="020B0502020202020204" pitchFamily="34" charset="0"/>
                        </a:rPr>
                        <a:t>DUE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entury Gothic" panose="020B0502020202020204" pitchFamily="34" charset="0"/>
                        </a:rPr>
                        <a:t>OWNER</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350915962"/>
                  </a:ext>
                </a:extLst>
              </a:tr>
              <a:tr h="365760">
                <a:tc>
                  <a:txBody>
                    <a:bodyPr/>
                    <a:lstStyle/>
                    <a:p>
                      <a:pPr>
                        <a:lnSpc>
                          <a:spcPct val="100000"/>
                        </a:lnSpc>
                      </a:pPr>
                      <a:r>
                        <a:rPr lang="en-US" sz="1000" dirty="0">
                          <a:solidFill>
                            <a:schemeClr val="tx1"/>
                          </a:solidFill>
                          <a:latin typeface="Century Gothic" panose="020B0502020202020204" pitchFamily="34" charset="0"/>
                        </a:rPr>
                        <a:t>Action Item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a:lnSpc>
                          <a:spcPct val="100000"/>
                        </a:lnSpc>
                      </a:pPr>
                      <a:r>
                        <a:rPr lang="en-US" sz="1000" dirty="0">
                          <a:solidFill>
                            <a:schemeClr val="tx1"/>
                          </a:solidFill>
                          <a:latin typeface="Century Gothic" panose="020B0502020202020204" pitchFamily="34" charset="0"/>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365760">
                <a:tc>
                  <a:txBody>
                    <a:bodyPr/>
                    <a:lstStyle/>
                    <a:p>
                      <a:pPr>
                        <a:lnSpc>
                          <a:spcPct val="100000"/>
                        </a:lnSpc>
                      </a:pPr>
                      <a:r>
                        <a:rPr lang="en-US" sz="1000" dirty="0">
                          <a:solidFill>
                            <a:schemeClr val="tx1"/>
                          </a:solidFill>
                          <a:latin typeface="Century Gothic" panose="020B0502020202020204" pitchFamily="34" charset="0"/>
                        </a:rPr>
                        <a:t>Action Item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44770080"/>
                  </a:ext>
                </a:extLst>
              </a:tr>
              <a:tr h="365760">
                <a:tc>
                  <a:txBody>
                    <a:bodyPr/>
                    <a:lstStyle/>
                    <a:p>
                      <a:pPr>
                        <a:lnSpc>
                          <a:spcPct val="100000"/>
                        </a:lnSpc>
                      </a:pPr>
                      <a:r>
                        <a:rPr lang="en-US" sz="1000" dirty="0">
                          <a:solidFill>
                            <a:schemeClr val="tx1"/>
                          </a:solidFill>
                          <a:latin typeface="Century Gothic" panose="020B0502020202020204" pitchFamily="34" charset="0"/>
                        </a:rPr>
                        <a:t>Action Item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82432253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Action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Item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40151286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Action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Item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43517199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Action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Item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546198464"/>
                  </a:ext>
                </a:extLst>
              </a:tr>
            </a:tbl>
          </a:graphicData>
        </a:graphic>
      </p:graphicFrame>
      <p:graphicFrame>
        <p:nvGraphicFramePr>
          <p:cNvPr id="11" name="Table 2">
            <a:extLst>
              <a:ext uri="{FF2B5EF4-FFF2-40B4-BE49-F238E27FC236}">
                <a16:creationId xmlns:a16="http://schemas.microsoft.com/office/drawing/2014/main" id="{2376D667-1ECE-5CA4-EBCF-3FC13C65F342}"/>
              </a:ext>
            </a:extLst>
          </p:cNvPr>
          <p:cNvGraphicFramePr>
            <a:graphicFrameLocks noGrp="1"/>
          </p:cNvGraphicFramePr>
          <p:nvPr>
            <p:extLst>
              <p:ext uri="{D42A27DB-BD31-4B8C-83A1-F6EECF244321}">
                <p14:modId xmlns:p14="http://schemas.microsoft.com/office/powerpoint/2010/main" val="3035139693"/>
              </p:ext>
            </p:extLst>
          </p:nvPr>
        </p:nvGraphicFramePr>
        <p:xfrm>
          <a:off x="7262000" y="1512187"/>
          <a:ext cx="4599432" cy="1645920"/>
        </p:xfrm>
        <a:graphic>
          <a:graphicData uri="http://schemas.openxmlformats.org/drawingml/2006/table">
            <a:tbl>
              <a:tblPr firstRow="1" bandRow="1">
                <a:tableStyleId>{5C22544A-7EE6-4342-B048-85BDC9FD1C3A}</a:tableStyleId>
              </a:tblPr>
              <a:tblGrid>
                <a:gridCol w="4599432">
                  <a:extLst>
                    <a:ext uri="{9D8B030D-6E8A-4147-A177-3AD203B41FA5}">
                      <a16:colId xmlns:a16="http://schemas.microsoft.com/office/drawing/2014/main" val="602210714"/>
                    </a:ext>
                  </a:extLst>
                </a:gridCol>
              </a:tblGrid>
              <a:tr h="365760">
                <a:tc>
                  <a:txBody>
                    <a:bodyPr/>
                    <a:lstStyle/>
                    <a:p>
                      <a:pPr>
                        <a:lnSpc>
                          <a:spcPct val="100000"/>
                        </a:lnSpc>
                      </a:pPr>
                      <a:r>
                        <a:rPr lang="en-US" sz="1000" dirty="0">
                          <a:solidFill>
                            <a:schemeClr val="bg1"/>
                          </a:solidFill>
                          <a:latin typeface="Century Gothic" panose="020B0502020202020204" pitchFamily="34" charset="0"/>
                        </a:rPr>
                        <a:t>KEY PERFORMANCE INDICATORS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0915962"/>
                  </a:ext>
                </a:extLst>
              </a:tr>
              <a:tr h="1280160">
                <a:tc>
                  <a:txBody>
                    <a:bodyPr/>
                    <a:lstStyle/>
                    <a:p>
                      <a:pPr>
                        <a:lnSpc>
                          <a:spcPct val="100000"/>
                        </a:lnSpc>
                      </a:pPr>
                      <a:r>
                        <a:rPr lang="en-US" sz="1000" dirty="0">
                          <a:solidFill>
                            <a:schemeClr val="tx1"/>
                          </a:solidFill>
                          <a:latin typeface="Century Gothic" panose="020B0502020202020204" pitchFamily="34" charset="0"/>
                        </a:rPr>
                        <a:t>Description</a:t>
                      </a:r>
                    </a:p>
                  </a:txBody>
                  <a:tcPr marT="9144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4885</TotalTime>
  <Words>251</Words>
  <Application>Microsoft Office PowerPoint</Application>
  <PresentationFormat>Widescreen</PresentationFormat>
  <Paragraphs>75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28</cp:revision>
  <cp:lastPrinted>2020-08-31T22:23:58Z</cp:lastPrinted>
  <dcterms:created xsi:type="dcterms:W3CDTF">2020-09-16T17:09:31Z</dcterms:created>
  <dcterms:modified xsi:type="dcterms:W3CDTF">2024-08-30T01:10:08Z</dcterms:modified>
</cp:coreProperties>
</file>