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6"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CCC22-21E6-4007-942F-E22890BF9EDD}" v="11" dt="2024-03-03T21:38:26.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50CCC22-21E6-4007-942F-E22890BF9EDD}"/>
    <pc:docChg chg="undo custSel addSld delSld modSld sldOrd">
      <pc:chgData name="Bess Dunlevy" userId="dd4b9a8537dbe9d0" providerId="LiveId" clId="{450CCC22-21E6-4007-942F-E22890BF9EDD}" dt="2024-03-03T21:38:52.336" v="198" actId="14100"/>
      <pc:docMkLst>
        <pc:docMk/>
      </pc:docMkLst>
      <pc:sldChg chg="addSp delSp modSp mod">
        <pc:chgData name="Bess Dunlevy" userId="dd4b9a8537dbe9d0" providerId="LiveId" clId="{450CCC22-21E6-4007-942F-E22890BF9EDD}" dt="2024-03-03T21:38:52.336" v="198" actId="14100"/>
        <pc:sldMkLst>
          <pc:docMk/>
          <pc:sldMk cId="1508588292" sldId="342"/>
        </pc:sldMkLst>
        <pc:spChg chg="add del mod">
          <ac:chgData name="Bess Dunlevy" userId="dd4b9a8537dbe9d0" providerId="LiveId" clId="{450CCC22-21E6-4007-942F-E22890BF9EDD}" dt="2024-03-03T21:32:37.881" v="54" actId="478"/>
          <ac:spMkLst>
            <pc:docMk/>
            <pc:sldMk cId="1508588292" sldId="342"/>
            <ac:spMk id="3" creationId="{5EC58E2C-4F0B-5989-427A-D78CE29AE142}"/>
          </ac:spMkLst>
        </pc:spChg>
        <pc:spChg chg="add mod">
          <ac:chgData name="Bess Dunlevy" userId="dd4b9a8537dbe9d0" providerId="LiveId" clId="{450CCC22-21E6-4007-942F-E22890BF9EDD}" dt="2024-03-03T21:37:14.259" v="185" actId="20577"/>
          <ac:spMkLst>
            <pc:docMk/>
            <pc:sldMk cId="1508588292" sldId="342"/>
            <ac:spMk id="5" creationId="{537CE91A-3773-7E64-FC5A-7EF0C5FADCEF}"/>
          </ac:spMkLst>
        </pc:spChg>
        <pc:spChg chg="add mod">
          <ac:chgData name="Bess Dunlevy" userId="dd4b9a8537dbe9d0" providerId="LiveId" clId="{450CCC22-21E6-4007-942F-E22890BF9EDD}" dt="2024-03-03T21:37:10.182" v="184" actId="20577"/>
          <ac:spMkLst>
            <pc:docMk/>
            <pc:sldMk cId="1508588292" sldId="342"/>
            <ac:spMk id="7" creationId="{5371E99F-C1F0-028F-6B45-F446D0B2F41C}"/>
          </ac:spMkLst>
        </pc:spChg>
        <pc:spChg chg="mod">
          <ac:chgData name="Bess Dunlevy" userId="dd4b9a8537dbe9d0" providerId="LiveId" clId="{450CCC22-21E6-4007-942F-E22890BF9EDD}" dt="2024-03-03T21:31:55.135" v="48" actId="20577"/>
          <ac:spMkLst>
            <pc:docMk/>
            <pc:sldMk cId="1508588292" sldId="342"/>
            <ac:spMk id="33" creationId="{143A449B-AAB7-994A-92CE-8F48E2CA7DF6}"/>
          </ac:spMkLst>
        </pc:spChg>
        <pc:picChg chg="del">
          <ac:chgData name="Bess Dunlevy" userId="dd4b9a8537dbe9d0" providerId="LiveId" clId="{450CCC22-21E6-4007-942F-E22890BF9EDD}" dt="2024-03-03T21:32:27.405" v="50" actId="478"/>
          <ac:picMkLst>
            <pc:docMk/>
            <pc:sldMk cId="1508588292" sldId="342"/>
            <ac:picMk id="6" creationId="{24DA46BC-CB2B-27AA-8C4A-B58AAAE21E49}"/>
          </ac:picMkLst>
        </pc:picChg>
        <pc:picChg chg="add del mod">
          <ac:chgData name="Bess Dunlevy" userId="dd4b9a8537dbe9d0" providerId="LiveId" clId="{450CCC22-21E6-4007-942F-E22890BF9EDD}" dt="2024-03-03T21:37:32.238" v="189" actId="478"/>
          <ac:picMkLst>
            <pc:docMk/>
            <pc:sldMk cId="1508588292" sldId="342"/>
            <ac:picMk id="9" creationId="{AD10EDC5-9F5D-E22B-D5B8-E3ED83732BA5}"/>
          </ac:picMkLst>
        </pc:picChg>
        <pc:picChg chg="add mod modCrop">
          <ac:chgData name="Bess Dunlevy" userId="dd4b9a8537dbe9d0" providerId="LiveId" clId="{450CCC22-21E6-4007-942F-E22890BF9EDD}" dt="2024-03-03T21:38:52.336" v="198" actId="14100"/>
          <ac:picMkLst>
            <pc:docMk/>
            <pc:sldMk cId="1508588292" sldId="342"/>
            <ac:picMk id="11" creationId="{5EF1D1EC-64DA-796A-5BFD-1803E2F0E430}"/>
          </ac:picMkLst>
        </pc:picChg>
      </pc:sldChg>
      <pc:sldChg chg="modSp del mod">
        <pc:chgData name="Bess Dunlevy" userId="dd4b9a8537dbe9d0" providerId="LiveId" clId="{450CCC22-21E6-4007-942F-E22890BF9EDD}" dt="2024-03-03T21:36:13.605" v="152" actId="47"/>
        <pc:sldMkLst>
          <pc:docMk/>
          <pc:sldMk cId="1955100154" sldId="365"/>
        </pc:sldMkLst>
        <pc:spChg chg="mod">
          <ac:chgData name="Bess Dunlevy" userId="dd4b9a8537dbe9d0" providerId="LiveId" clId="{450CCC22-21E6-4007-942F-E22890BF9EDD}" dt="2024-03-03T21:32:59.714" v="103" actId="20577"/>
          <ac:spMkLst>
            <pc:docMk/>
            <pc:sldMk cId="1955100154" sldId="365"/>
            <ac:spMk id="3" creationId="{CFED1AEF-41FF-4224-873E-6D4109FA5549}"/>
          </ac:spMkLst>
        </pc:spChg>
        <pc:spChg chg="mod">
          <ac:chgData name="Bess Dunlevy" userId="dd4b9a8537dbe9d0" providerId="LiveId" clId="{450CCC22-21E6-4007-942F-E22890BF9EDD}" dt="2024-03-03T21:32:44.173" v="56" actId="14100"/>
          <ac:spMkLst>
            <pc:docMk/>
            <pc:sldMk cId="1955100154" sldId="365"/>
            <ac:spMk id="5" creationId="{CA87F555-482B-A939-E233-56727B016064}"/>
          </ac:spMkLst>
        </pc:spChg>
      </pc:sldChg>
      <pc:sldChg chg="addSp modSp new mod ord">
        <pc:chgData name="Bess Dunlevy" userId="dd4b9a8537dbe9d0" providerId="LiveId" clId="{450CCC22-21E6-4007-942F-E22890BF9EDD}" dt="2024-03-03T21:37:03.005" v="164" actId="1076"/>
        <pc:sldMkLst>
          <pc:docMk/>
          <pc:sldMk cId="3861771654" sldId="366"/>
        </pc:sldMkLst>
        <pc:spChg chg="mod">
          <ac:chgData name="Bess Dunlevy" userId="dd4b9a8537dbe9d0" providerId="LiveId" clId="{450CCC22-21E6-4007-942F-E22890BF9EDD}" dt="2024-03-03T21:33:36.808" v="108"/>
          <ac:spMkLst>
            <pc:docMk/>
            <pc:sldMk cId="3861771654" sldId="366"/>
            <ac:spMk id="4" creationId="{49F621E3-7E30-A0C3-269F-0813DF4F0C32}"/>
          </ac:spMkLst>
        </pc:spChg>
        <pc:spChg chg="add mod">
          <ac:chgData name="Bess Dunlevy" userId="dd4b9a8537dbe9d0" providerId="LiveId" clId="{450CCC22-21E6-4007-942F-E22890BF9EDD}" dt="2024-03-03T21:35:00.941" v="136" actId="1076"/>
          <ac:spMkLst>
            <pc:docMk/>
            <pc:sldMk cId="3861771654" sldId="366"/>
            <ac:spMk id="9" creationId="{BBC952B2-D27E-CCCA-F583-55C302944C31}"/>
          </ac:spMkLst>
        </pc:spChg>
        <pc:spChg chg="add mod">
          <ac:chgData name="Bess Dunlevy" userId="dd4b9a8537dbe9d0" providerId="LiveId" clId="{450CCC22-21E6-4007-942F-E22890BF9EDD}" dt="2024-03-03T21:35:45.194" v="145" actId="255"/>
          <ac:spMkLst>
            <pc:docMk/>
            <pc:sldMk cId="3861771654" sldId="366"/>
            <ac:spMk id="11" creationId="{35B45F29-C4F2-8A8C-0808-4B5FAA85E97B}"/>
          </ac:spMkLst>
        </pc:spChg>
        <pc:spChg chg="add mod">
          <ac:chgData name="Bess Dunlevy" userId="dd4b9a8537dbe9d0" providerId="LiveId" clId="{450CCC22-21E6-4007-942F-E22890BF9EDD}" dt="2024-03-03T21:36:33.519" v="157" actId="1076"/>
          <ac:spMkLst>
            <pc:docMk/>
            <pc:sldMk cId="3861771654" sldId="366"/>
            <ac:spMk id="12" creationId="{8EAE298D-F48E-47C0-94C7-77D0A6F8BA7C}"/>
          </ac:spMkLst>
        </pc:spChg>
        <pc:spChg chg="add mod">
          <ac:chgData name="Bess Dunlevy" userId="dd4b9a8537dbe9d0" providerId="LiveId" clId="{450CCC22-21E6-4007-942F-E22890BF9EDD}" dt="2024-03-03T21:36:28.758" v="155" actId="1076"/>
          <ac:spMkLst>
            <pc:docMk/>
            <pc:sldMk cId="3861771654" sldId="366"/>
            <ac:spMk id="13" creationId="{645DF2D1-135E-4447-B37C-CA43B524A84C}"/>
          </ac:spMkLst>
        </pc:spChg>
        <pc:spChg chg="add mod">
          <ac:chgData name="Bess Dunlevy" userId="dd4b9a8537dbe9d0" providerId="LiveId" clId="{450CCC22-21E6-4007-942F-E22890BF9EDD}" dt="2024-03-03T21:34:50.692" v="134" actId="1076"/>
          <ac:spMkLst>
            <pc:docMk/>
            <pc:sldMk cId="3861771654" sldId="366"/>
            <ac:spMk id="14" creationId="{4001A4AB-A602-44DB-A8F1-2E594A639D14}"/>
          </ac:spMkLst>
        </pc:spChg>
        <pc:spChg chg="add mod">
          <ac:chgData name="Bess Dunlevy" userId="dd4b9a8537dbe9d0" providerId="LiveId" clId="{450CCC22-21E6-4007-942F-E22890BF9EDD}" dt="2024-03-03T21:36:52.764" v="162" actId="1076"/>
          <ac:spMkLst>
            <pc:docMk/>
            <pc:sldMk cId="3861771654" sldId="366"/>
            <ac:spMk id="15" creationId="{47C4DEFF-B537-40C4-B7CF-54B3AAD5C952}"/>
          </ac:spMkLst>
        </pc:spChg>
        <pc:spChg chg="add mod">
          <ac:chgData name="Bess Dunlevy" userId="dd4b9a8537dbe9d0" providerId="LiveId" clId="{450CCC22-21E6-4007-942F-E22890BF9EDD}" dt="2024-03-03T21:34:48.340" v="133" actId="1076"/>
          <ac:spMkLst>
            <pc:docMk/>
            <pc:sldMk cId="3861771654" sldId="366"/>
            <ac:spMk id="16" creationId="{A89B5AE1-9598-4A7C-ADB6-A163AF75EC38}"/>
          </ac:spMkLst>
        </pc:spChg>
        <pc:spChg chg="add mod">
          <ac:chgData name="Bess Dunlevy" userId="dd4b9a8537dbe9d0" providerId="LiveId" clId="{450CCC22-21E6-4007-942F-E22890BF9EDD}" dt="2024-03-03T21:34:30.613" v="127"/>
          <ac:spMkLst>
            <pc:docMk/>
            <pc:sldMk cId="3861771654" sldId="366"/>
            <ac:spMk id="18" creationId="{239CA805-05A9-6331-18FA-2AE0C0564B7D}"/>
          </ac:spMkLst>
        </pc:spChg>
        <pc:spChg chg="add mod">
          <ac:chgData name="Bess Dunlevy" userId="dd4b9a8537dbe9d0" providerId="LiveId" clId="{450CCC22-21E6-4007-942F-E22890BF9EDD}" dt="2024-03-03T21:35:10.113" v="139" actId="1076"/>
          <ac:spMkLst>
            <pc:docMk/>
            <pc:sldMk cId="3861771654" sldId="366"/>
            <ac:spMk id="21" creationId="{C314B403-4E27-6967-85DE-CDDD982FE133}"/>
          </ac:spMkLst>
        </pc:spChg>
        <pc:spChg chg="add mod">
          <ac:chgData name="Bess Dunlevy" userId="dd4b9a8537dbe9d0" providerId="LiveId" clId="{450CCC22-21E6-4007-942F-E22890BF9EDD}" dt="2024-03-03T21:35:19.416" v="141" actId="1076"/>
          <ac:spMkLst>
            <pc:docMk/>
            <pc:sldMk cId="3861771654" sldId="366"/>
            <ac:spMk id="22" creationId="{5BECAFD9-93D6-55DB-D0C6-907724283ABB}"/>
          </ac:spMkLst>
        </pc:spChg>
        <pc:spChg chg="add mod">
          <ac:chgData name="Bess Dunlevy" userId="dd4b9a8537dbe9d0" providerId="LiveId" clId="{450CCC22-21E6-4007-942F-E22890BF9EDD}" dt="2024-03-03T21:37:03.005" v="164" actId="1076"/>
          <ac:spMkLst>
            <pc:docMk/>
            <pc:sldMk cId="3861771654" sldId="366"/>
            <ac:spMk id="23" creationId="{81875568-4262-5BC3-B085-581D4F26FDDC}"/>
          </ac:spMkLst>
        </pc:spChg>
        <pc:grpChg chg="add mod">
          <ac:chgData name="Bess Dunlevy" userId="dd4b9a8537dbe9d0" providerId="LiveId" clId="{450CCC22-21E6-4007-942F-E22890BF9EDD}" dt="2024-03-03T21:33:46.965" v="110" actId="1076"/>
          <ac:grpSpMkLst>
            <pc:docMk/>
            <pc:sldMk cId="3861771654" sldId="366"/>
            <ac:grpSpMk id="3" creationId="{5019B1A3-6480-CB66-0758-231D4866A679}"/>
          </ac:grpSpMkLst>
        </pc:grpChg>
        <pc:grpChg chg="add mod">
          <ac:chgData name="Bess Dunlevy" userId="dd4b9a8537dbe9d0" providerId="LiveId" clId="{450CCC22-21E6-4007-942F-E22890BF9EDD}" dt="2024-03-03T21:34:34.019" v="128" actId="1076"/>
          <ac:grpSpMkLst>
            <pc:docMk/>
            <pc:sldMk cId="3861771654" sldId="366"/>
            <ac:grpSpMk id="17" creationId="{E4A41D3C-3098-76EF-EE02-11657F3628A1}"/>
          </ac:grpSpMkLst>
        </pc:grpChg>
        <pc:graphicFrameChg chg="add mod modGraphic">
          <ac:chgData name="Bess Dunlevy" userId="dd4b9a8537dbe9d0" providerId="LiveId" clId="{450CCC22-21E6-4007-942F-E22890BF9EDD}" dt="2024-03-03T21:35:41.390" v="144" actId="255"/>
          <ac:graphicFrameMkLst>
            <pc:docMk/>
            <pc:sldMk cId="3861771654" sldId="366"/>
            <ac:graphicFrameMk id="2" creationId="{956330ED-8968-CBC9-3CAE-E82E9C55EA4D}"/>
          </ac:graphicFrameMkLst>
        </pc:graphicFrameChg>
        <pc:graphicFrameChg chg="add mod">
          <ac:chgData name="Bess Dunlevy" userId="dd4b9a8537dbe9d0" providerId="LiveId" clId="{450CCC22-21E6-4007-942F-E22890BF9EDD}" dt="2024-03-03T21:33:52.322" v="111"/>
          <ac:graphicFrameMkLst>
            <pc:docMk/>
            <pc:sldMk cId="3861771654" sldId="366"/>
            <ac:graphicFrameMk id="6" creationId="{8C55EB13-1802-18E7-1A55-ABD310B808B3}"/>
          </ac:graphicFrameMkLst>
        </pc:graphicFrameChg>
        <pc:graphicFrameChg chg="add mod modGraphic">
          <ac:chgData name="Bess Dunlevy" userId="dd4b9a8537dbe9d0" providerId="LiveId" clId="{450CCC22-21E6-4007-942F-E22890BF9EDD}" dt="2024-03-03T21:36:46.860" v="160" actId="14100"/>
          <ac:graphicFrameMkLst>
            <pc:docMk/>
            <pc:sldMk cId="3861771654" sldId="366"/>
            <ac:graphicFrameMk id="7" creationId="{C2D5460C-BBC2-A2B6-0053-E7A1F30340E4}"/>
          </ac:graphicFrameMkLst>
        </pc:graphicFrameChg>
        <pc:picChg chg="mod">
          <ac:chgData name="Bess Dunlevy" userId="dd4b9a8537dbe9d0" providerId="LiveId" clId="{450CCC22-21E6-4007-942F-E22890BF9EDD}" dt="2024-03-03T21:33:36.808" v="108"/>
          <ac:picMkLst>
            <pc:docMk/>
            <pc:sldMk cId="3861771654" sldId="366"/>
            <ac:picMk id="5" creationId="{D4AA96C3-C48A-770D-2AD4-CAE0CFB9FF59}"/>
          </ac:picMkLst>
        </pc:picChg>
        <pc:picChg chg="add mod ord">
          <ac:chgData name="Bess Dunlevy" userId="dd4b9a8537dbe9d0" providerId="LiveId" clId="{450CCC22-21E6-4007-942F-E22890BF9EDD}" dt="2024-03-03T21:36:10.904" v="151" actId="167"/>
          <ac:picMkLst>
            <pc:docMk/>
            <pc:sldMk cId="3861771654" sldId="366"/>
            <ac:picMk id="10" creationId="{692EADD1-F8C7-C328-83D9-BEED4E85F761}"/>
          </ac:picMkLst>
        </pc:picChg>
        <pc:picChg chg="add mod">
          <ac:chgData name="Bess Dunlevy" userId="dd4b9a8537dbe9d0" providerId="LiveId" clId="{450CCC22-21E6-4007-942F-E22890BF9EDD}" dt="2024-03-03T21:34:30.613" v="127"/>
          <ac:picMkLst>
            <pc:docMk/>
            <pc:sldMk cId="3861771654" sldId="366"/>
            <ac:picMk id="19" creationId="{6958968D-6298-6849-A54B-0248F944EB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0504&amp;utm_source=template-powerpoint&amp;utm_medium=content&amp;utm_campaign=Value+Proposition+Business+Model+Canvas-powerpoint-10504&amp;lpa=Value+Proposition+Business+Model+Canvas+powerpoint+1050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VALUE PROPOSITION BUSINESS MODEL </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CANVAS TEMPLATE</a:t>
            </a:r>
          </a:p>
        </p:txBody>
      </p:sp>
      <p:sp>
        <p:nvSpPr>
          <p:cNvPr id="5" name="TextBox 4">
            <a:extLst>
              <a:ext uri="{FF2B5EF4-FFF2-40B4-BE49-F238E27FC236}">
                <a16:creationId xmlns:a16="http://schemas.microsoft.com/office/drawing/2014/main" id="{537CE91A-3773-7E64-FC5A-7EF0C5FADCEF}"/>
              </a:ext>
            </a:extLst>
          </p:cNvPr>
          <p:cNvSpPr txBox="1"/>
          <p:nvPr/>
        </p:nvSpPr>
        <p:spPr>
          <a:xfrm>
            <a:off x="175486" y="5036692"/>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VALUE PROPOSITION BUSINESS MODEL CANVAS</a:t>
            </a:r>
            <a:endParaRPr lang="en-US" sz="1600" dirty="0">
              <a:solidFill>
                <a:schemeClr val="tx1">
                  <a:lumMod val="65000"/>
                  <a:lumOff val="35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5371E99F-C1F0-028F-6B45-F446D0B2F41C}"/>
              </a:ext>
            </a:extLst>
          </p:cNvPr>
          <p:cNvSpPr txBox="1"/>
          <p:nvPr/>
        </p:nvSpPr>
        <p:spPr>
          <a:xfrm>
            <a:off x="205343" y="5559912"/>
            <a:ext cx="11781314" cy="830997"/>
          </a:xfrm>
          <a:prstGeom prst="rect">
            <a:avLst/>
          </a:prstGeom>
          <a:noFill/>
        </p:spPr>
        <p:txBody>
          <a:bodyPr wrap="square">
            <a:spAutoFit/>
          </a:bodyPr>
          <a:lstStyle/>
          <a:p>
            <a:r>
              <a:rPr lang="en-US" sz="1200" i="1" dirty="0">
                <a:latin typeface="Century Gothic" panose="020B0502020202020204" pitchFamily="34" charset="0"/>
              </a:rPr>
              <a:t>On the next slide, begin by filling in the Product section with your deep understanding of the product. Then, shift focus to your target customers, using market research or customer feedback to articulate their Wants, Needs, and Fears. Lastly, acknowledge the competitive landscape by identifying substitutes, helping to position your value proposition more clearly against alternatives. Following this process allows you to deliver a comprehensive view of how your product meets customer demands in a unique way, distinguishing it from substitutes.</a:t>
            </a:r>
          </a:p>
        </p:txBody>
      </p:sp>
      <p:pic>
        <p:nvPicPr>
          <p:cNvPr id="11" name="Picture 10" descr="A diagram of a product section and customer section&#10;&#10;Description automatically generated">
            <a:extLst>
              <a:ext uri="{FF2B5EF4-FFF2-40B4-BE49-F238E27FC236}">
                <a16:creationId xmlns:a16="http://schemas.microsoft.com/office/drawing/2014/main" id="{5EF1D1EC-64DA-796A-5BFD-1803E2F0E430}"/>
              </a:ext>
            </a:extLst>
          </p:cNvPr>
          <p:cNvPicPr>
            <a:picLocks noChangeAspect="1"/>
          </p:cNvPicPr>
          <p:nvPr/>
        </p:nvPicPr>
        <p:blipFill rotWithShape="1">
          <a:blip r:embed="rId3"/>
          <a:srcRect t="14466"/>
          <a:stretch/>
        </p:blipFill>
        <p:spPr>
          <a:xfrm>
            <a:off x="5676181" y="1284147"/>
            <a:ext cx="6112966" cy="3391800"/>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E54A3AA6-84FC-1863-A96F-4F48329D5D32}"/>
              </a:ext>
            </a:extLst>
          </p:cNvPr>
          <p:cNvPicPr>
            <a:picLocks noChangeAspect="1"/>
          </p:cNvPicPr>
          <p:nvPr/>
        </p:nvPicPr>
        <p:blipFill>
          <a:blip r:embed="rId5"/>
          <a:stretch>
            <a:fillRect/>
          </a:stretch>
        </p:blipFill>
        <p:spPr>
          <a:xfrm>
            <a:off x="9063617" y="129756"/>
            <a:ext cx="2725530" cy="512318"/>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2EADD1-F8C7-C328-83D9-BEED4E85F7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679" b="14393"/>
          <a:stretch/>
        </p:blipFill>
        <p:spPr>
          <a:xfrm rot="1926547">
            <a:off x="6240813" y="1096150"/>
            <a:ext cx="5193896" cy="4744340"/>
          </a:xfrm>
          <a:prstGeom prst="rect">
            <a:avLst/>
          </a:prstGeom>
        </p:spPr>
      </p:pic>
      <p:graphicFrame>
        <p:nvGraphicFramePr>
          <p:cNvPr id="2" name="Table 1">
            <a:extLst>
              <a:ext uri="{FF2B5EF4-FFF2-40B4-BE49-F238E27FC236}">
                <a16:creationId xmlns:a16="http://schemas.microsoft.com/office/drawing/2014/main" id="{956330ED-8968-CBC9-3CAE-E82E9C55EA4D}"/>
              </a:ext>
            </a:extLst>
          </p:cNvPr>
          <p:cNvGraphicFramePr>
            <a:graphicFrameLocks noGrp="1"/>
          </p:cNvGraphicFramePr>
          <p:nvPr>
            <p:extLst>
              <p:ext uri="{D42A27DB-BD31-4B8C-83A1-F6EECF244321}">
                <p14:modId xmlns:p14="http://schemas.microsoft.com/office/powerpoint/2010/main" val="210941498"/>
              </p:ext>
            </p:extLst>
          </p:nvPr>
        </p:nvGraphicFramePr>
        <p:xfrm>
          <a:off x="454266" y="971610"/>
          <a:ext cx="4606622" cy="4351337"/>
        </p:xfrm>
        <a:graphic>
          <a:graphicData uri="http://schemas.openxmlformats.org/drawingml/2006/table">
            <a:tbl>
              <a:tblPr/>
              <a:tblGrid>
                <a:gridCol w="2303311">
                  <a:extLst>
                    <a:ext uri="{9D8B030D-6E8A-4147-A177-3AD203B41FA5}">
                      <a16:colId xmlns:a16="http://schemas.microsoft.com/office/drawing/2014/main" val="455570281"/>
                    </a:ext>
                  </a:extLst>
                </a:gridCol>
                <a:gridCol w="2303311">
                  <a:extLst>
                    <a:ext uri="{9D8B030D-6E8A-4147-A177-3AD203B41FA5}">
                      <a16:colId xmlns:a16="http://schemas.microsoft.com/office/drawing/2014/main" val="1200130437"/>
                    </a:ext>
                  </a:extLst>
                </a:gridCol>
              </a:tblGrid>
              <a:tr h="417475">
                <a:tc gridSpan="2">
                  <a:txBody>
                    <a:bodyPr/>
                    <a:lstStyle/>
                    <a:p>
                      <a:pPr algn="ctr" fontAlgn="b"/>
                      <a:endParaRPr lang="en-US" sz="1700" b="0" i="0" u="none" strike="noStrike" dirty="0">
                        <a:solidFill>
                          <a:srgbClr val="595959"/>
                        </a:solidFill>
                        <a:effectLst/>
                        <a:latin typeface="Century Gothic" panose="020B0502020202020204" pitchFamily="34" charset="0"/>
                      </a:endParaRPr>
                    </a:p>
                  </a:txBody>
                  <a:tcPr marL="0" marR="0" marT="0" marB="0" anchor="b">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3912151414"/>
                  </a:ext>
                </a:extLst>
              </a:tr>
              <a:tr h="287914">
                <a:tc>
                  <a:txBody>
                    <a:bodyPr/>
                    <a:lstStyle/>
                    <a:p>
                      <a:pPr algn="ctr" fontAlgn="ctr"/>
                      <a:r>
                        <a:rPr lang="en-US" sz="1200" b="1" i="0" u="none" strike="noStrike">
                          <a:solidFill>
                            <a:srgbClr val="595959"/>
                          </a:solidFill>
                          <a:effectLst/>
                          <a:latin typeface="Century Gothic" panose="020B0502020202020204" pitchFamily="34" charset="0"/>
                        </a:rPr>
                        <a:t>BENEFITS</a:t>
                      </a:r>
                    </a:p>
                  </a:txBody>
                  <a:tcPr marL="0" marR="0" marT="0" marB="0" anchor="ctr">
                    <a:lnL>
                      <a:noFill/>
                    </a:lnL>
                    <a:lnR>
                      <a:noFill/>
                    </a:lnR>
                    <a:lnT>
                      <a:noFill/>
                    </a:lnT>
                    <a:lnB>
                      <a:noFill/>
                    </a:lnB>
                    <a:solidFill>
                      <a:srgbClr val="FFF2CC"/>
                    </a:solidFill>
                  </a:tcPr>
                </a:tc>
                <a:tc>
                  <a:txBody>
                    <a:bodyPr/>
                    <a:lstStyle/>
                    <a:p>
                      <a:pPr algn="ctr" fontAlgn="ctr"/>
                      <a:r>
                        <a:rPr lang="en-US" sz="1200" b="1" i="0" u="none" strike="noStrike" dirty="0">
                          <a:solidFill>
                            <a:srgbClr val="595959"/>
                          </a:solidFill>
                          <a:effectLst/>
                          <a:latin typeface="Century Gothic" panose="020B0502020202020204" pitchFamily="34" charset="0"/>
                        </a:rPr>
                        <a:t>EXPERIENCE</a:t>
                      </a:r>
                    </a:p>
                  </a:txBody>
                  <a:tcPr marL="0" marR="0" marT="0" marB="0" anchor="ctr">
                    <a:lnL>
                      <a:noFill/>
                    </a:lnL>
                    <a:lnR>
                      <a:noFill/>
                    </a:lnR>
                    <a:lnT>
                      <a:noFill/>
                    </a:lnT>
                    <a:lnB>
                      <a:noFill/>
                    </a:lnB>
                    <a:solidFill>
                      <a:srgbClr val="F4D8CC"/>
                    </a:solidFill>
                  </a:tcPr>
                </a:tc>
                <a:extLst>
                  <a:ext uri="{0D108BD9-81ED-4DB2-BD59-A6C34878D82A}">
                    <a16:rowId xmlns:a16="http://schemas.microsoft.com/office/drawing/2014/main" val="583939481"/>
                  </a:ext>
                </a:extLst>
              </a:tr>
              <a:tr h="1679017">
                <a:tc>
                  <a:txBody>
                    <a:bodyPr/>
                    <a:lstStyle/>
                    <a:p>
                      <a:pPr algn="l" fontAlgn="b"/>
                      <a:r>
                        <a:rPr lang="en-US" sz="1200" b="0" i="0" u="none" strike="noStrike" dirty="0">
                          <a:solidFill>
                            <a:srgbClr val="595959"/>
                          </a:solidFill>
                          <a:effectLst/>
                          <a:latin typeface="Century Gothic" panose="020B0502020202020204" pitchFamily="34" charset="0"/>
                        </a:rPr>
                        <a:t>Identify and list the main advantages your product offers to customers.</a:t>
                      </a:r>
                      <a:endParaRPr lang="en-US" sz="1200" b="0" i="0" u="none" strike="noStrike" dirty="0">
                        <a:solidFill>
                          <a:srgbClr val="000000"/>
                        </a:solidFill>
                        <a:effectLst/>
                        <a:latin typeface="Aptos Narrow" panose="020B0004020202020204" pitchFamily="34" charset="0"/>
                      </a:endParaRPr>
                    </a:p>
                  </a:txBody>
                  <a:tcPr marL="64781" marR="0" marT="0" marB="0" anchor="ctr">
                    <a:lnL>
                      <a:noFill/>
                    </a:lnL>
                    <a:lnR>
                      <a:noFill/>
                    </a:lnR>
                    <a:lnT>
                      <a:noFill/>
                    </a:lnT>
                    <a:lnB>
                      <a:noFill/>
                    </a:lnB>
                    <a:solidFill>
                      <a:srgbClr val="FFF2CC"/>
                    </a:solidFill>
                  </a:tcPr>
                </a:tc>
                <a:tc rowSpan="3">
                  <a:txBody>
                    <a:bodyPr/>
                    <a:lstStyle/>
                    <a:p>
                      <a:pPr algn="l" fontAlgn="ctr"/>
                      <a:r>
                        <a:rPr lang="en-US" sz="1200" b="0" i="0" u="none" strike="noStrike" dirty="0">
                          <a:solidFill>
                            <a:srgbClr val="595959"/>
                          </a:solidFill>
                          <a:effectLst/>
                          <a:latin typeface="Century Gothic" panose="020B0502020202020204" pitchFamily="34" charset="0"/>
                        </a:rPr>
                        <a:t>Describe the overall customer experience when using your product, focusing on the emotional or practical value it adds.</a:t>
                      </a:r>
                    </a:p>
                  </a:txBody>
                  <a:tcPr marL="388684" marR="0" marT="0" marB="0" anchor="ctr">
                    <a:lnL>
                      <a:noFill/>
                    </a:lnL>
                    <a:lnR>
                      <a:noFill/>
                    </a:lnR>
                    <a:lnT>
                      <a:noFill/>
                    </a:lnT>
                    <a:lnB>
                      <a:noFill/>
                    </a:lnB>
                    <a:solidFill>
                      <a:srgbClr val="F4D8CC"/>
                    </a:solidFill>
                  </a:tcPr>
                </a:tc>
                <a:extLst>
                  <a:ext uri="{0D108BD9-81ED-4DB2-BD59-A6C34878D82A}">
                    <a16:rowId xmlns:a16="http://schemas.microsoft.com/office/drawing/2014/main" val="359383382"/>
                  </a:ext>
                </a:extLst>
              </a:tr>
              <a:tr h="287914">
                <a:tc>
                  <a:txBody>
                    <a:bodyPr/>
                    <a:lstStyle/>
                    <a:p>
                      <a:pPr algn="ctr" fontAlgn="ctr"/>
                      <a:r>
                        <a:rPr lang="en-US" sz="1200" b="1" i="0" u="none" strike="noStrike">
                          <a:solidFill>
                            <a:srgbClr val="595959"/>
                          </a:solidFill>
                          <a:effectLst/>
                          <a:latin typeface="Century Gothic" panose="020B0502020202020204" pitchFamily="34" charset="0"/>
                        </a:rPr>
                        <a:t>FEATURES</a:t>
                      </a:r>
                    </a:p>
                  </a:txBody>
                  <a:tcPr marL="0" marR="0" marT="0" marB="0" anchor="ctr">
                    <a:lnL>
                      <a:noFill/>
                    </a:lnL>
                    <a:lnR>
                      <a:noFill/>
                    </a:lnR>
                    <a:lnT>
                      <a:noFill/>
                    </a:lnT>
                    <a:lnB>
                      <a:noFill/>
                    </a:lnB>
                    <a:solidFill>
                      <a:srgbClr val="FCE4D6"/>
                    </a:solidFill>
                  </a:tcPr>
                </a:tc>
                <a:tc vMerge="1">
                  <a:txBody>
                    <a:bodyPr/>
                    <a:lstStyle/>
                    <a:p>
                      <a:endParaRPr lang="en-US"/>
                    </a:p>
                  </a:txBody>
                  <a:tcPr/>
                </a:tc>
                <a:extLst>
                  <a:ext uri="{0D108BD9-81ED-4DB2-BD59-A6C34878D82A}">
                    <a16:rowId xmlns:a16="http://schemas.microsoft.com/office/drawing/2014/main" val="2832400066"/>
                  </a:ext>
                </a:extLst>
              </a:tr>
              <a:tr h="1679017">
                <a:tc>
                  <a:txBody>
                    <a:bodyPr/>
                    <a:lstStyle/>
                    <a:p>
                      <a:pPr algn="l" fontAlgn="ctr"/>
                      <a:r>
                        <a:rPr lang="en-US" sz="1200" b="0" i="0" u="none" strike="noStrike" dirty="0">
                          <a:solidFill>
                            <a:srgbClr val="595959"/>
                          </a:solidFill>
                          <a:effectLst/>
                          <a:latin typeface="Century Gothic" panose="020B0502020202020204" pitchFamily="34" charset="0"/>
                        </a:rPr>
                        <a:t>Detail the specific attributes or functionalities of your product that enable the benefits.</a:t>
                      </a:r>
                    </a:p>
                  </a:txBody>
                  <a:tcPr marL="64781" marR="0" marT="0" marB="0" anchor="ctr">
                    <a:lnL>
                      <a:noFill/>
                    </a:lnL>
                    <a:lnR>
                      <a:noFill/>
                    </a:lnR>
                    <a:lnT>
                      <a:noFill/>
                    </a:lnT>
                    <a:lnB>
                      <a:noFill/>
                    </a:lnB>
                    <a:solidFill>
                      <a:srgbClr val="FCE4D6"/>
                    </a:solidFill>
                  </a:tcPr>
                </a:tc>
                <a:tc vMerge="1">
                  <a:txBody>
                    <a:bodyPr/>
                    <a:lstStyle/>
                    <a:p>
                      <a:endParaRPr lang="en-US"/>
                    </a:p>
                  </a:txBody>
                  <a:tcPr/>
                </a:tc>
                <a:extLst>
                  <a:ext uri="{0D108BD9-81ED-4DB2-BD59-A6C34878D82A}">
                    <a16:rowId xmlns:a16="http://schemas.microsoft.com/office/drawing/2014/main" val="3328471934"/>
                  </a:ext>
                </a:extLst>
              </a:tr>
            </a:tbl>
          </a:graphicData>
        </a:graphic>
      </p:graphicFrame>
      <p:grpSp>
        <p:nvGrpSpPr>
          <p:cNvPr id="3" name="Group 2">
            <a:extLst>
              <a:ext uri="{FF2B5EF4-FFF2-40B4-BE49-F238E27FC236}">
                <a16:creationId xmlns:a16="http://schemas.microsoft.com/office/drawing/2014/main" id="{5019B1A3-6480-CB66-0758-231D4866A679}"/>
              </a:ext>
            </a:extLst>
          </p:cNvPr>
          <p:cNvGrpSpPr/>
          <p:nvPr/>
        </p:nvGrpSpPr>
        <p:grpSpPr>
          <a:xfrm>
            <a:off x="2196651" y="2971800"/>
            <a:ext cx="914400" cy="914400"/>
            <a:chOff x="0" y="0"/>
            <a:chExt cx="914400" cy="914400"/>
          </a:xfrm>
        </p:grpSpPr>
        <p:sp>
          <p:nvSpPr>
            <p:cNvPr id="4" name="Oval 3">
              <a:extLst>
                <a:ext uri="{FF2B5EF4-FFF2-40B4-BE49-F238E27FC236}">
                  <a16:creationId xmlns:a16="http://schemas.microsoft.com/office/drawing/2014/main" id="{49F621E3-7E30-A0C3-269F-0813DF4F0C32}"/>
                </a:ext>
              </a:extLst>
            </p:cNvPr>
            <p:cNvSpPr/>
            <p:nvPr/>
          </p:nvSpPr>
          <p:spPr>
            <a:xfrm>
              <a:off x="47625" y="57150"/>
              <a:ext cx="819150" cy="81915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5" name="Graphic 19" descr="Continuous Improvement outline">
              <a:extLst>
                <a:ext uri="{FF2B5EF4-FFF2-40B4-BE49-F238E27FC236}">
                  <a16:creationId xmlns:a16="http://schemas.microsoft.com/office/drawing/2014/main" id="{D4AA96C3-C48A-770D-2AD4-CAE0CFB9FF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grpSp>
      <p:graphicFrame>
        <p:nvGraphicFramePr>
          <p:cNvPr id="7" name="Table 6">
            <a:extLst>
              <a:ext uri="{FF2B5EF4-FFF2-40B4-BE49-F238E27FC236}">
                <a16:creationId xmlns:a16="http://schemas.microsoft.com/office/drawing/2014/main" id="{C2D5460C-BBC2-A2B6-0053-E7A1F30340E4}"/>
              </a:ext>
            </a:extLst>
          </p:cNvPr>
          <p:cNvGraphicFramePr>
            <a:graphicFrameLocks noGrp="1"/>
          </p:cNvGraphicFramePr>
          <p:nvPr>
            <p:extLst>
              <p:ext uri="{D42A27DB-BD31-4B8C-83A1-F6EECF244321}">
                <p14:modId xmlns:p14="http://schemas.microsoft.com/office/powerpoint/2010/main" val="2092039893"/>
              </p:ext>
            </p:extLst>
          </p:nvPr>
        </p:nvGraphicFramePr>
        <p:xfrm>
          <a:off x="459808" y="5630597"/>
          <a:ext cx="10750938" cy="1129691"/>
        </p:xfrm>
        <a:graphic>
          <a:graphicData uri="http://schemas.openxmlformats.org/drawingml/2006/table">
            <a:tbl>
              <a:tblPr/>
              <a:tblGrid>
                <a:gridCol w="2619518">
                  <a:extLst>
                    <a:ext uri="{9D8B030D-6E8A-4147-A177-3AD203B41FA5}">
                      <a16:colId xmlns:a16="http://schemas.microsoft.com/office/drawing/2014/main" val="359442562"/>
                    </a:ext>
                  </a:extLst>
                </a:gridCol>
                <a:gridCol w="2619518">
                  <a:extLst>
                    <a:ext uri="{9D8B030D-6E8A-4147-A177-3AD203B41FA5}">
                      <a16:colId xmlns:a16="http://schemas.microsoft.com/office/drawing/2014/main" val="807775511"/>
                    </a:ext>
                  </a:extLst>
                </a:gridCol>
                <a:gridCol w="272866">
                  <a:extLst>
                    <a:ext uri="{9D8B030D-6E8A-4147-A177-3AD203B41FA5}">
                      <a16:colId xmlns:a16="http://schemas.microsoft.com/office/drawing/2014/main" val="1403076783"/>
                    </a:ext>
                  </a:extLst>
                </a:gridCol>
                <a:gridCol w="2619518">
                  <a:extLst>
                    <a:ext uri="{9D8B030D-6E8A-4147-A177-3AD203B41FA5}">
                      <a16:colId xmlns:a16="http://schemas.microsoft.com/office/drawing/2014/main" val="1681915153"/>
                    </a:ext>
                  </a:extLst>
                </a:gridCol>
                <a:gridCol w="2619518">
                  <a:extLst>
                    <a:ext uri="{9D8B030D-6E8A-4147-A177-3AD203B41FA5}">
                      <a16:colId xmlns:a16="http://schemas.microsoft.com/office/drawing/2014/main" val="28008275"/>
                    </a:ext>
                  </a:extLst>
                </a:gridCol>
              </a:tblGrid>
              <a:tr h="272880">
                <a:tc>
                  <a:txBody>
                    <a:bodyPr/>
                    <a:lstStyle/>
                    <a:p>
                      <a:pPr algn="l" fontAlgn="b"/>
                      <a:r>
                        <a:rPr lang="en-US" sz="1800" b="0" i="0" u="none" strike="noStrike" dirty="0">
                          <a:solidFill>
                            <a:srgbClr val="595959"/>
                          </a:solidFill>
                          <a:effectLst/>
                          <a:latin typeface="Century Gothic" panose="020B0502020202020204" pitchFamily="34" charset="0"/>
                        </a:rPr>
                        <a:t>SUBSTITUTES</a:t>
                      </a: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extLst>
                  <a:ext uri="{0D108BD9-81ED-4DB2-BD59-A6C34878D82A}">
                    <a16:rowId xmlns:a16="http://schemas.microsoft.com/office/drawing/2014/main" val="2495307171"/>
                  </a:ext>
                </a:extLst>
              </a:tr>
              <a:tr h="847364">
                <a:tc gridSpan="5">
                  <a:txBody>
                    <a:bodyPr/>
                    <a:lstStyle/>
                    <a:p>
                      <a:pPr algn="l" fontAlgn="ctr"/>
                      <a:r>
                        <a:rPr lang="en-US" sz="1200" b="0" i="0" u="none" strike="noStrike" dirty="0">
                          <a:solidFill>
                            <a:srgbClr val="595959"/>
                          </a:solidFill>
                          <a:effectLst/>
                          <a:latin typeface="Century Gothic" panose="020B0502020202020204" pitchFamily="34" charset="0"/>
                        </a:rPr>
                        <a:t>List alternatives: Detail the existing alternatives or substitutes customers might consider instead of your product, including direct competitors and different solutions.</a:t>
                      </a:r>
                    </a:p>
                  </a:txBody>
                  <a:tcPr marL="72061" marR="8007" marT="8007" marB="0" anchor="ctr">
                    <a:lnL>
                      <a:noFill/>
                    </a:lnL>
                    <a:lnR>
                      <a:noFill/>
                    </a:lnR>
                    <a:lnT>
                      <a:noFill/>
                    </a:lnT>
                    <a:lnB>
                      <a:noFill/>
                    </a:lnB>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600430"/>
                  </a:ext>
                </a:extLst>
              </a:tr>
            </a:tbl>
          </a:graphicData>
        </a:graphic>
      </p:graphicFrame>
      <p:sp>
        <p:nvSpPr>
          <p:cNvPr id="9" name="TextBox 8">
            <a:extLst>
              <a:ext uri="{FF2B5EF4-FFF2-40B4-BE49-F238E27FC236}">
                <a16:creationId xmlns:a16="http://schemas.microsoft.com/office/drawing/2014/main" id="{BBC952B2-D27E-CCCA-F583-55C302944C31}"/>
              </a:ext>
            </a:extLst>
          </p:cNvPr>
          <p:cNvSpPr txBox="1"/>
          <p:nvPr/>
        </p:nvSpPr>
        <p:spPr>
          <a:xfrm>
            <a:off x="5736201" y="811851"/>
            <a:ext cx="6094562" cy="369332"/>
          </a:xfrm>
          <a:prstGeom prst="rect">
            <a:avLst/>
          </a:prstGeom>
          <a:noFill/>
        </p:spPr>
        <p:txBody>
          <a:bodyPr wrap="square">
            <a:spAutoFit/>
          </a:bodyPr>
          <a:lstStyle/>
          <a:p>
            <a:pPr algn="ctr" fontAlgn="b"/>
            <a:r>
              <a:rPr lang="en-US" sz="1800" b="0" i="0" u="none" strike="noStrike" dirty="0">
                <a:solidFill>
                  <a:srgbClr val="595959"/>
                </a:solidFill>
                <a:effectLst/>
                <a:latin typeface="Century Gothic" panose="020B0502020202020204" pitchFamily="34" charset="0"/>
              </a:rPr>
              <a:t>CUSTOMER SECTION</a:t>
            </a:r>
          </a:p>
        </p:txBody>
      </p:sp>
      <p:sp>
        <p:nvSpPr>
          <p:cNvPr id="11" name="TextBox 6">
            <a:extLst>
              <a:ext uri="{FF2B5EF4-FFF2-40B4-BE49-F238E27FC236}">
                <a16:creationId xmlns:a16="http://schemas.microsoft.com/office/drawing/2014/main" id="{35B45F29-C4F2-8A8C-0808-4B5FAA85E97B}"/>
              </a:ext>
            </a:extLst>
          </p:cNvPr>
          <p:cNvSpPr txBox="1"/>
          <p:nvPr/>
        </p:nvSpPr>
        <p:spPr>
          <a:xfrm>
            <a:off x="7538589" y="1633187"/>
            <a:ext cx="1381126" cy="3714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lumMod val="65000"/>
                    <a:lumOff val="35000"/>
                  </a:sysClr>
                </a:solidFill>
                <a:effectLst/>
                <a:uLnTx/>
                <a:uFillTx/>
                <a:latin typeface="Century Gothic" panose="020B0502020202020204" pitchFamily="34" charset="0"/>
                <a:ea typeface="+mn-ea"/>
                <a:cs typeface="+mn-cs"/>
              </a:rPr>
              <a:t>WANTS</a:t>
            </a:r>
          </a:p>
        </p:txBody>
      </p:sp>
      <p:sp>
        <p:nvSpPr>
          <p:cNvPr id="12" name="TextBox 7">
            <a:extLst>
              <a:ext uri="{FF2B5EF4-FFF2-40B4-BE49-F238E27FC236}">
                <a16:creationId xmlns:a16="http://schemas.microsoft.com/office/drawing/2014/main" id="{8EAE298D-F48E-47C0-94C7-77D0A6F8BA7C}"/>
              </a:ext>
            </a:extLst>
          </p:cNvPr>
          <p:cNvSpPr txBox="1"/>
          <p:nvPr/>
        </p:nvSpPr>
        <p:spPr>
          <a:xfrm>
            <a:off x="9412845" y="2771136"/>
            <a:ext cx="1381126" cy="3143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lumMod val="65000"/>
                    <a:lumOff val="35000"/>
                  </a:sysClr>
                </a:solidFill>
                <a:effectLst/>
                <a:uLnTx/>
                <a:uFillTx/>
                <a:latin typeface="Century Gothic" panose="020B0502020202020204" pitchFamily="34" charset="0"/>
                <a:ea typeface="+mn-ea"/>
                <a:cs typeface="+mn-cs"/>
              </a:rPr>
              <a:t>FEARS</a:t>
            </a:r>
          </a:p>
        </p:txBody>
      </p:sp>
      <p:sp>
        <p:nvSpPr>
          <p:cNvPr id="13" name="TextBox 8">
            <a:extLst>
              <a:ext uri="{FF2B5EF4-FFF2-40B4-BE49-F238E27FC236}">
                <a16:creationId xmlns:a16="http://schemas.microsoft.com/office/drawing/2014/main" id="{645DF2D1-135E-4447-B37C-CA43B524A84C}"/>
              </a:ext>
            </a:extLst>
          </p:cNvPr>
          <p:cNvSpPr txBox="1"/>
          <p:nvPr/>
        </p:nvSpPr>
        <p:spPr>
          <a:xfrm>
            <a:off x="7172144" y="3752362"/>
            <a:ext cx="1285875" cy="3524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lumMod val="65000"/>
                    <a:lumOff val="35000"/>
                  </a:sysClr>
                </a:solidFill>
                <a:effectLst/>
                <a:uLnTx/>
                <a:uFillTx/>
                <a:latin typeface="Century Gothic" panose="020B0502020202020204" pitchFamily="34" charset="0"/>
                <a:ea typeface="+mn-ea"/>
                <a:cs typeface="+mn-cs"/>
              </a:rPr>
              <a:t>NEEDS</a:t>
            </a:r>
          </a:p>
        </p:txBody>
      </p:sp>
      <p:sp>
        <p:nvSpPr>
          <p:cNvPr id="14" name="TextBox 12">
            <a:extLst>
              <a:ext uri="{FF2B5EF4-FFF2-40B4-BE49-F238E27FC236}">
                <a16:creationId xmlns:a16="http://schemas.microsoft.com/office/drawing/2014/main" id="{4001A4AB-A602-44DB-A8F1-2E594A639D14}"/>
              </a:ext>
            </a:extLst>
          </p:cNvPr>
          <p:cNvSpPr txBox="1"/>
          <p:nvPr/>
        </p:nvSpPr>
        <p:spPr>
          <a:xfrm>
            <a:off x="7500489" y="2004662"/>
            <a:ext cx="1828799" cy="131444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lumMod val="65000"/>
                    <a:lumOff val="35000"/>
                  </a:sysClr>
                </a:solidFill>
                <a:effectLst/>
                <a:uLnTx/>
                <a:uFillTx/>
                <a:latin typeface="Century Gothic" panose="020B0502020202020204" pitchFamily="34" charset="0"/>
                <a:ea typeface="+mn-ea"/>
                <a:cs typeface="+mn-cs"/>
              </a:rPr>
              <a:t>Specify what your target customers desire or aspire to achieve with products like yours.</a:t>
            </a:r>
          </a:p>
        </p:txBody>
      </p:sp>
      <p:sp>
        <p:nvSpPr>
          <p:cNvPr id="15" name="TextBox 14">
            <a:extLst>
              <a:ext uri="{FF2B5EF4-FFF2-40B4-BE49-F238E27FC236}">
                <a16:creationId xmlns:a16="http://schemas.microsoft.com/office/drawing/2014/main" id="{47C4DEFF-B537-40C4-B7CF-54B3AAD5C952}"/>
              </a:ext>
            </a:extLst>
          </p:cNvPr>
          <p:cNvSpPr txBox="1"/>
          <p:nvPr/>
        </p:nvSpPr>
        <p:spPr>
          <a:xfrm>
            <a:off x="9367047" y="3059568"/>
            <a:ext cx="1664446" cy="133350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lumMod val="65000"/>
                    <a:lumOff val="35000"/>
                  </a:sysClr>
                </a:solidFill>
                <a:effectLst/>
                <a:uLnTx/>
                <a:uFillTx/>
                <a:latin typeface="Century Gothic" panose="020B0502020202020204" pitchFamily="34" charset="0"/>
                <a:ea typeface="+mn-ea"/>
                <a:cs typeface="+mn-cs"/>
              </a:rPr>
              <a:t>Identify potential concerns or hesitations customers might have regarding using your product or similar offerings.</a:t>
            </a:r>
          </a:p>
        </p:txBody>
      </p:sp>
      <p:sp>
        <p:nvSpPr>
          <p:cNvPr id="16" name="TextBox 16">
            <a:extLst>
              <a:ext uri="{FF2B5EF4-FFF2-40B4-BE49-F238E27FC236}">
                <a16:creationId xmlns:a16="http://schemas.microsoft.com/office/drawing/2014/main" id="{A89B5AE1-9598-4A7C-ADB6-A163AF75EC38}"/>
              </a:ext>
            </a:extLst>
          </p:cNvPr>
          <p:cNvSpPr txBox="1"/>
          <p:nvPr/>
        </p:nvSpPr>
        <p:spPr>
          <a:xfrm>
            <a:off x="7165433" y="4112885"/>
            <a:ext cx="2105025" cy="10001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lumMod val="65000"/>
                    <a:lumOff val="35000"/>
                  </a:sysClr>
                </a:solidFill>
                <a:effectLst/>
                <a:uLnTx/>
                <a:uFillTx/>
                <a:latin typeface="Century Gothic" panose="020B0502020202020204" pitchFamily="34" charset="0"/>
                <a:ea typeface="+mn-ea"/>
                <a:cs typeface="+mn-cs"/>
              </a:rPr>
              <a:t>Outline the essential requirements/problems for your customers that your product addresses.</a:t>
            </a:r>
          </a:p>
        </p:txBody>
      </p:sp>
      <p:grpSp>
        <p:nvGrpSpPr>
          <p:cNvPr id="17" name="Group 16">
            <a:extLst>
              <a:ext uri="{FF2B5EF4-FFF2-40B4-BE49-F238E27FC236}">
                <a16:creationId xmlns:a16="http://schemas.microsoft.com/office/drawing/2014/main" id="{E4A41D3C-3098-76EF-EE02-11657F3628A1}"/>
              </a:ext>
            </a:extLst>
          </p:cNvPr>
          <p:cNvGrpSpPr/>
          <p:nvPr/>
        </p:nvGrpSpPr>
        <p:grpSpPr>
          <a:xfrm>
            <a:off x="8519932" y="3085461"/>
            <a:ext cx="819150" cy="819150"/>
            <a:chOff x="1647825" y="1409700"/>
            <a:chExt cx="819150" cy="819150"/>
          </a:xfrm>
        </p:grpSpPr>
        <p:sp>
          <p:nvSpPr>
            <p:cNvPr id="18" name="Oval 17">
              <a:extLst>
                <a:ext uri="{FF2B5EF4-FFF2-40B4-BE49-F238E27FC236}">
                  <a16:creationId xmlns:a16="http://schemas.microsoft.com/office/drawing/2014/main" id="{239CA805-05A9-6331-18FA-2AE0C0564B7D}"/>
                </a:ext>
              </a:extLst>
            </p:cNvPr>
            <p:cNvSpPr/>
            <p:nvPr/>
          </p:nvSpPr>
          <p:spPr>
            <a:xfrm>
              <a:off x="1647825" y="1409700"/>
              <a:ext cx="819150" cy="819150"/>
            </a:xfrm>
            <a:prstGeom prst="ellipse">
              <a:avLst/>
            </a:prstGeom>
            <a:solidFill>
              <a:sysClr val="windowText" lastClr="000000">
                <a:lumMod val="65000"/>
                <a:lumOff val="35000"/>
              </a:sysClr>
            </a:solidFill>
            <a:ln w="1905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Aptos Narrow" panose="02110004020202020204"/>
                <a:ea typeface="+mn-ea"/>
                <a:cs typeface="+mn-cs"/>
              </a:endParaRPr>
            </a:p>
          </p:txBody>
        </p:sp>
        <p:pic>
          <p:nvPicPr>
            <p:cNvPr id="19" name="Graphic 28" descr="Target Audience outline">
              <a:extLst>
                <a:ext uri="{FF2B5EF4-FFF2-40B4-BE49-F238E27FC236}">
                  <a16:creationId xmlns:a16="http://schemas.microsoft.com/office/drawing/2014/main" id="{6958968D-6298-6849-A54B-0248F944EB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1650" y="1543050"/>
              <a:ext cx="571500" cy="571500"/>
            </a:xfrm>
            <a:prstGeom prst="rect">
              <a:avLst/>
            </a:prstGeom>
          </p:spPr>
        </p:pic>
      </p:grpSp>
      <p:sp>
        <p:nvSpPr>
          <p:cNvPr id="21" name="TextBox 20">
            <a:extLst>
              <a:ext uri="{FF2B5EF4-FFF2-40B4-BE49-F238E27FC236}">
                <a16:creationId xmlns:a16="http://schemas.microsoft.com/office/drawing/2014/main" id="{C314B403-4E27-6967-85DE-CDDD982FE133}"/>
              </a:ext>
            </a:extLst>
          </p:cNvPr>
          <p:cNvSpPr txBox="1"/>
          <p:nvPr/>
        </p:nvSpPr>
        <p:spPr>
          <a:xfrm>
            <a:off x="-317740" y="804322"/>
            <a:ext cx="6150634" cy="369332"/>
          </a:xfrm>
          <a:prstGeom prst="rect">
            <a:avLst/>
          </a:prstGeom>
          <a:noFill/>
        </p:spPr>
        <p:txBody>
          <a:bodyPr wrap="square">
            <a:spAutoFit/>
          </a:bodyPr>
          <a:lstStyle/>
          <a:p>
            <a:pPr algn="ctr" fontAlgn="b"/>
            <a:r>
              <a:rPr lang="en-US" sz="1800" b="0" i="0" u="none" strike="noStrike" dirty="0">
                <a:solidFill>
                  <a:srgbClr val="595959"/>
                </a:solidFill>
                <a:effectLst/>
                <a:latin typeface="Century Gothic" panose="020B0502020202020204" pitchFamily="34" charset="0"/>
              </a:rPr>
              <a:t>PRODUCT SECTION</a:t>
            </a:r>
          </a:p>
        </p:txBody>
      </p:sp>
      <p:sp>
        <p:nvSpPr>
          <p:cNvPr id="22" name="Isosceles Triangle 21">
            <a:extLst>
              <a:ext uri="{FF2B5EF4-FFF2-40B4-BE49-F238E27FC236}">
                <a16:creationId xmlns:a16="http://schemas.microsoft.com/office/drawing/2014/main" id="{5BECAFD9-93D6-55DB-D0C6-907724283ABB}"/>
              </a:ext>
            </a:extLst>
          </p:cNvPr>
          <p:cNvSpPr/>
          <p:nvPr/>
        </p:nvSpPr>
        <p:spPr>
          <a:xfrm rot="16200000">
            <a:off x="5607181" y="3250152"/>
            <a:ext cx="561975" cy="295275"/>
          </a:xfrm>
          <a:prstGeom prst="triangl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3" name="TextBox 22">
            <a:extLst>
              <a:ext uri="{FF2B5EF4-FFF2-40B4-BE49-F238E27FC236}">
                <a16:creationId xmlns:a16="http://schemas.microsoft.com/office/drawing/2014/main" id="{81875568-4262-5BC3-B085-581D4F26FDDC}"/>
              </a:ext>
            </a:extLst>
          </p:cNvPr>
          <p:cNvSpPr txBox="1"/>
          <p:nvPr/>
        </p:nvSpPr>
        <p:spPr>
          <a:xfrm>
            <a:off x="176525" y="85988"/>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VALUE PROPOSITION BUSINESS MODEL CANVAS TEMPLATE</a:t>
            </a:r>
            <a:endParaRPr lang="en-US" sz="16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86177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549</TotalTime>
  <Words>333</Words>
  <Application>Microsoft Macintosh PowerPoint</Application>
  <PresentationFormat>Widescreen</PresentationFormat>
  <Paragraphs>24</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33</cp:revision>
  <dcterms:created xsi:type="dcterms:W3CDTF">2022-05-22T18:55:25Z</dcterms:created>
  <dcterms:modified xsi:type="dcterms:W3CDTF">2024-07-08T02:47:40Z</dcterms:modified>
</cp:coreProperties>
</file>