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10" r:id="rId3"/>
    <p:sldId id="409"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41758E"/>
    <a:srgbClr val="F2E09F"/>
    <a:srgbClr val="F2C001"/>
    <a:srgbClr val="E5BF00"/>
    <a:srgbClr val="9AEAEA"/>
    <a:srgbClr val="F8D8AC"/>
    <a:srgbClr val="B4E2F5"/>
    <a:srgbClr val="E0EFB5"/>
    <a:srgbClr val="CBDA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89" autoAdjust="0"/>
    <p:restoredTop sz="96058"/>
  </p:normalViewPr>
  <p:slideViewPr>
    <p:cSldViewPr snapToGrid="0" snapToObjects="1">
      <p:cViewPr varScale="1">
        <p:scale>
          <a:sx n="128" d="100"/>
          <a:sy n="128" d="100"/>
        </p:scale>
        <p:origin x="288"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037&amp;utm_source=template-powerpoint&amp;utm_medium=content&amp;utm_campaign=Blank+Marketing+Balanced+Scorecard-powerpoint-12037&amp;lpa=Blank+Marketing+Balanced+Scorecard+powerpoint+1203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7000">
              <a:schemeClr val="accent6">
                <a:lumMod val="20000"/>
                <a:lumOff val="80000"/>
              </a:schemeClr>
            </a:gs>
            <a:gs pos="0">
              <a:srgbClr val="83B001"/>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13000">
                <a:schemeClr val="accent6">
                  <a:alpha val="26840"/>
                </a:schemeClr>
              </a:gs>
              <a:gs pos="57000">
                <a:schemeClr val="bg1">
                  <a:alpha val="86938"/>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548718"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Marketing Balanced Scorecard Template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419825"/>
            <a:ext cx="4558256" cy="5351017"/>
          </a:xfrm>
          <a:prstGeom prst="rect">
            <a:avLst/>
          </a:prstGeom>
          <a:noFill/>
        </p:spPr>
        <p:txBody>
          <a:bodyPr wrap="square" rtlCol="0">
            <a:spAutoFit/>
          </a:bodyPr>
          <a:lstStyle/>
          <a:p>
            <a:pPr algn="l" rtl="0">
              <a:lnSpc>
                <a:spcPct val="150000"/>
              </a:lnSpc>
              <a:spcBef>
                <a:spcPts val="0"/>
              </a:spcBef>
              <a:spcAft>
                <a:spcPts val="1200"/>
              </a:spcAft>
            </a:pPr>
            <a:r>
              <a:rPr lang="en-US" sz="1200" b="1" i="0" u="none" strike="noStrike" dirty="0">
                <a:solidFill>
                  <a:srgbClr val="000000"/>
                </a:solidFill>
                <a:effectLst/>
                <a:latin typeface="Century Gothic" panose="020B0502020202020204" pitchFamily="34" charset="0"/>
              </a:rPr>
              <a:t>When to Use This Template</a:t>
            </a:r>
            <a:r>
              <a:rPr lang="en-US" sz="1200" i="0" u="none" strike="noStrike" dirty="0">
                <a:solidFill>
                  <a:srgbClr val="000000"/>
                </a:solidFill>
                <a:effectLst/>
                <a:latin typeface="Century Gothic" panose="020B0502020202020204" pitchFamily="34" charset="0"/>
              </a:rPr>
              <a:t>: Marketing teams can use this balanced scorecard with or without example data to align their marketing strategy with the company's broader goals. Use this template for marketing strategy meetings, performance reviews, and training sessions to ensure all marketing efforts are driving toward strategic objectives.</a:t>
            </a:r>
          </a:p>
          <a:p>
            <a:pPr algn="l" rtl="0">
              <a:lnSpc>
                <a:spcPct val="150000"/>
              </a:lnSpc>
              <a:spcBef>
                <a:spcPts val="0"/>
              </a:spcBef>
              <a:spcAft>
                <a:spcPts val="1200"/>
              </a:spcAft>
            </a:pPr>
            <a:r>
              <a:rPr lang="en-US" sz="1200" b="1" i="0" u="none" strike="noStrike" dirty="0">
                <a:solidFill>
                  <a:srgbClr val="000000"/>
                </a:solidFill>
                <a:effectLst/>
                <a:latin typeface="Century Gothic" panose="020B0502020202020204" pitchFamily="34" charset="0"/>
              </a:rPr>
              <a:t>Notable Template Features</a:t>
            </a:r>
            <a:r>
              <a:rPr lang="en-US" sz="1200" i="0" u="none" strike="noStrike" dirty="0">
                <a:solidFill>
                  <a:srgbClr val="000000"/>
                </a:solidFill>
                <a:effectLst/>
                <a:latin typeface="Century Gothic" panose="020B0502020202020204" pitchFamily="34" charset="0"/>
              </a:rPr>
              <a:t>: Each section of this template is color-coded and includes space for a primary objective, a list of activities to achieve </a:t>
            </a:r>
            <a:r>
              <a:rPr lang="en-US" sz="1200" dirty="0">
                <a:solidFill>
                  <a:srgbClr val="000000"/>
                </a:solidFill>
                <a:latin typeface="Century Gothic" panose="020B0502020202020204" pitchFamily="34" charset="0"/>
              </a:rPr>
              <a:t>that objective</a:t>
            </a:r>
            <a:r>
              <a:rPr lang="en-US" sz="1200" i="0" u="none" strike="noStrike" dirty="0">
                <a:solidFill>
                  <a:srgbClr val="000000"/>
                </a:solidFill>
                <a:effectLst/>
                <a:latin typeface="Century Gothic" panose="020B0502020202020204" pitchFamily="34" charset="0"/>
              </a:rPr>
              <a:t>, and specific metrics to measure success. The blank version of this template can be used in any department or business setting, while the example version contains sample objectives, measures, and initiatives specifically for marketing. The layout of this tool encourages analysis of how different activities impact the company's financial goals, customer engagement, operational efficiency, and employee development.</a:t>
            </a:r>
          </a:p>
          <a:p>
            <a:pPr algn="l" rtl="0">
              <a:lnSpc>
                <a:spcPct val="150000"/>
              </a:lnSpc>
              <a:spcBef>
                <a:spcPts val="0"/>
              </a:spcBef>
              <a:spcAft>
                <a:spcPts val="1200"/>
              </a:spcAft>
            </a:pPr>
            <a:endParaRPr lang="en-US" sz="1200" i="0" u="none" strike="noStrike" dirty="0">
              <a:solidFill>
                <a:srgbClr val="000000"/>
              </a:solidFill>
              <a:effectLst/>
              <a:latin typeface="Century Gothic" panose="020B0502020202020204" pitchFamily="34" charset="0"/>
            </a:endParaRP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rotWithShape="1">
          <a:blip r:embed="rId4"/>
          <a:srcRect r="246"/>
          <a:stretch/>
        </p:blipFill>
        <p:spPr>
          <a:xfrm>
            <a:off x="5046705" y="1871830"/>
            <a:ext cx="6823579" cy="3846064"/>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8965096" y="310606"/>
            <a:ext cx="2905188" cy="577828"/>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rgbClr val="83B001"/>
            </a:gs>
            <a:gs pos="81000">
              <a:schemeClr val="accent3">
                <a:lumMod val="20000"/>
                <a:lumOff val="80000"/>
              </a:schemeClr>
            </a:gs>
          </a:gsLst>
          <a:lin ang="810000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B6AEC-B94F-CE05-F4D3-D1FADAB74B04}"/>
              </a:ext>
            </a:extLst>
          </p:cNvPr>
          <p:cNvSpPr/>
          <p:nvPr/>
        </p:nvSpPr>
        <p:spPr>
          <a:xfrm>
            <a:off x="2325479" y="868573"/>
            <a:ext cx="2194560" cy="5989427"/>
          </a:xfrm>
          <a:prstGeom prst="rect">
            <a:avLst/>
          </a:prstGeom>
          <a:solidFill>
            <a:srgbClr val="83B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15" name="Rectangle 14">
            <a:extLst>
              <a:ext uri="{FF2B5EF4-FFF2-40B4-BE49-F238E27FC236}">
                <a16:creationId xmlns:a16="http://schemas.microsoft.com/office/drawing/2014/main" id="{2D48D181-EED1-654C-42E7-CF9258342C16}"/>
              </a:ext>
            </a:extLst>
          </p:cNvPr>
          <p:cNvSpPr/>
          <p:nvPr/>
        </p:nvSpPr>
        <p:spPr>
          <a:xfrm>
            <a:off x="4766732" y="868573"/>
            <a:ext cx="2194560" cy="598942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18" name="Rectangle 17">
            <a:extLst>
              <a:ext uri="{FF2B5EF4-FFF2-40B4-BE49-F238E27FC236}">
                <a16:creationId xmlns:a16="http://schemas.microsoft.com/office/drawing/2014/main" id="{4BE2931C-7A41-18DD-2CF7-959DE6EAA720}"/>
              </a:ext>
            </a:extLst>
          </p:cNvPr>
          <p:cNvSpPr/>
          <p:nvPr/>
        </p:nvSpPr>
        <p:spPr>
          <a:xfrm>
            <a:off x="9649238" y="868573"/>
            <a:ext cx="2194560" cy="5989427"/>
          </a:xfrm>
          <a:prstGeom prst="rect">
            <a:avLst/>
          </a:prstGeom>
          <a:solidFill>
            <a:srgbClr val="00DAD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22" name="Rectangle 21">
            <a:extLst>
              <a:ext uri="{FF2B5EF4-FFF2-40B4-BE49-F238E27FC236}">
                <a16:creationId xmlns:a16="http://schemas.microsoft.com/office/drawing/2014/main" id="{DC7058B8-D42E-17C3-797C-54C9BF28F97A}"/>
              </a:ext>
            </a:extLst>
          </p:cNvPr>
          <p:cNvSpPr/>
          <p:nvPr/>
        </p:nvSpPr>
        <p:spPr>
          <a:xfrm>
            <a:off x="7207985" y="868573"/>
            <a:ext cx="2194560" cy="5989427"/>
          </a:xfrm>
          <a:prstGeom prst="rect">
            <a:avLst/>
          </a:prstGeom>
          <a:solidFill>
            <a:srgbClr val="F2C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rotWithShape="1">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2"/>
            <a:ext cx="12192000" cy="6709412"/>
          </a:xfrm>
          <a:prstGeom prst="rect">
            <a:avLst/>
          </a:prstGeom>
        </p:spPr>
      </p:pic>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5567381" y="-4172890"/>
            <a:ext cx="1371600" cy="11877644"/>
          </a:xfrm>
          <a:prstGeom prst="round2SameRect">
            <a:avLst>
              <a:gd name="adj1" fmla="val 10417"/>
              <a:gd name="adj2" fmla="val 0"/>
            </a:avLst>
          </a:prstGeom>
          <a:gradFill>
            <a:gsLst>
              <a:gs pos="32000">
                <a:srgbClr val="001033">
                  <a:alpha val="92549"/>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220" name="Round Same Side Corner Rectangle 219">
            <a:extLst>
              <a:ext uri="{FF2B5EF4-FFF2-40B4-BE49-F238E27FC236}">
                <a16:creationId xmlns:a16="http://schemas.microsoft.com/office/drawing/2014/main" id="{130DD54F-DCBE-33BA-11C3-737088528DF7}"/>
              </a:ext>
            </a:extLst>
          </p:cNvPr>
          <p:cNvSpPr/>
          <p:nvPr/>
        </p:nvSpPr>
        <p:spPr>
          <a:xfrm rot="16200000">
            <a:off x="5567381" y="-2348376"/>
            <a:ext cx="1371600" cy="11877644"/>
          </a:xfrm>
          <a:prstGeom prst="round2SameRect">
            <a:avLst>
              <a:gd name="adj1" fmla="val 7738"/>
              <a:gd name="adj2" fmla="val 0"/>
            </a:avLst>
          </a:prstGeom>
          <a:gradFill>
            <a:gsLst>
              <a:gs pos="32000">
                <a:srgbClr val="001033">
                  <a:alpha val="92549"/>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221" name="Round Same Side Corner Rectangle 220">
            <a:extLst>
              <a:ext uri="{FF2B5EF4-FFF2-40B4-BE49-F238E27FC236}">
                <a16:creationId xmlns:a16="http://schemas.microsoft.com/office/drawing/2014/main" id="{AEDC5505-094C-E89D-6293-421F1D14E946}"/>
              </a:ext>
            </a:extLst>
          </p:cNvPr>
          <p:cNvSpPr/>
          <p:nvPr/>
        </p:nvSpPr>
        <p:spPr>
          <a:xfrm rot="16200000">
            <a:off x="5567381" y="-523862"/>
            <a:ext cx="1371600" cy="11877643"/>
          </a:xfrm>
          <a:prstGeom prst="round2SameRect">
            <a:avLst>
              <a:gd name="adj1" fmla="val 6846"/>
              <a:gd name="adj2" fmla="val 0"/>
            </a:avLst>
          </a:prstGeom>
          <a:gradFill>
            <a:gsLst>
              <a:gs pos="32000">
                <a:srgbClr val="001033">
                  <a:alpha val="92549"/>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53" name="Round Same Side Corner Rectangle 52">
            <a:extLst>
              <a:ext uri="{FF2B5EF4-FFF2-40B4-BE49-F238E27FC236}">
                <a16:creationId xmlns:a16="http://schemas.microsoft.com/office/drawing/2014/main" id="{79F120E2-5754-3408-A13D-D3C998ACD194}"/>
              </a:ext>
            </a:extLst>
          </p:cNvPr>
          <p:cNvSpPr/>
          <p:nvPr/>
        </p:nvSpPr>
        <p:spPr>
          <a:xfrm>
            <a:off x="2325479" y="322894"/>
            <a:ext cx="2194560" cy="548640"/>
          </a:xfrm>
          <a:prstGeom prst="round2SameRect">
            <a:avLst/>
          </a:prstGeom>
          <a:solidFill>
            <a:srgbClr val="83B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FINANCIAL</a:t>
            </a: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4766732" y="322894"/>
            <a:ext cx="2194560" cy="548640"/>
          </a:xfrm>
          <a:prstGeom prst="round2Same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INTERNAL</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9649238" y="322894"/>
            <a:ext cx="2194560" cy="548640"/>
          </a:xfrm>
          <a:prstGeom prst="round2SameRect">
            <a:avLst/>
          </a:prstGeom>
          <a:solidFill>
            <a:srgbClr val="00DAD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LEARNING</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7207985" y="322894"/>
            <a:ext cx="2194560" cy="548640"/>
          </a:xfrm>
          <a:prstGeom prst="round2SameRect">
            <a:avLst/>
          </a:prstGeom>
          <a:solidFill>
            <a:srgbClr val="F2C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CUSTOMER</a:t>
            </a:r>
          </a:p>
        </p:txBody>
      </p:sp>
      <p:sp>
        <p:nvSpPr>
          <p:cNvPr id="14" name="Rounded Rectangle 13">
            <a:extLst>
              <a:ext uri="{FF2B5EF4-FFF2-40B4-BE49-F238E27FC236}">
                <a16:creationId xmlns:a16="http://schemas.microsoft.com/office/drawing/2014/main" id="{F59CDD7A-1D7F-2324-F78C-973BF9DCAF2D}"/>
              </a:ext>
            </a:extLst>
          </p:cNvPr>
          <p:cNvSpPr/>
          <p:nvPr/>
        </p:nvSpPr>
        <p:spPr>
          <a:xfrm>
            <a:off x="2325479" y="974406"/>
            <a:ext cx="2194560" cy="1600200"/>
          </a:xfrm>
          <a:prstGeom prst="roundRect">
            <a:avLst>
              <a:gd name="adj" fmla="val 6511"/>
            </a:avLst>
          </a:prstGeom>
          <a:solidFill>
            <a:srgbClr val="E0EFB5"/>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dirty="0">
                <a:solidFill>
                  <a:schemeClr val="tx1"/>
                </a:solidFill>
                <a:latin typeface="Century Gothic" panose="020B0502020202020204" pitchFamily="34" charset="0"/>
              </a:rPr>
              <a:t>text</a:t>
            </a:r>
          </a:p>
          <a:p>
            <a:endParaRPr lang="en-US" dirty="0">
              <a:solidFill>
                <a:schemeClr val="tx1"/>
              </a:solidFill>
              <a:latin typeface="Century Gothic" panose="020B0502020202020204" pitchFamily="34" charset="0"/>
            </a:endParaRPr>
          </a:p>
        </p:txBody>
      </p:sp>
      <p:sp>
        <p:nvSpPr>
          <p:cNvPr id="16" name="Rounded Rectangle 15">
            <a:extLst>
              <a:ext uri="{FF2B5EF4-FFF2-40B4-BE49-F238E27FC236}">
                <a16:creationId xmlns:a16="http://schemas.microsoft.com/office/drawing/2014/main" id="{FDD7DFF6-BE27-8C1E-3FCB-0D4686B1EFB1}"/>
              </a:ext>
            </a:extLst>
          </p:cNvPr>
          <p:cNvSpPr/>
          <p:nvPr/>
        </p:nvSpPr>
        <p:spPr>
          <a:xfrm>
            <a:off x="2325479" y="279892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17" name="Rounded Rectangle 16">
            <a:extLst>
              <a:ext uri="{FF2B5EF4-FFF2-40B4-BE49-F238E27FC236}">
                <a16:creationId xmlns:a16="http://schemas.microsoft.com/office/drawing/2014/main" id="{8F42E7DF-8ACB-9EE3-8004-672BB95195F9}"/>
              </a:ext>
            </a:extLst>
          </p:cNvPr>
          <p:cNvSpPr/>
          <p:nvPr/>
        </p:nvSpPr>
        <p:spPr>
          <a:xfrm>
            <a:off x="2325479" y="462343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19" name="Rounded Rectangle 18">
            <a:extLst>
              <a:ext uri="{FF2B5EF4-FFF2-40B4-BE49-F238E27FC236}">
                <a16:creationId xmlns:a16="http://schemas.microsoft.com/office/drawing/2014/main" id="{F8FDD952-9971-A911-934D-921A40423B37}"/>
              </a:ext>
            </a:extLst>
          </p:cNvPr>
          <p:cNvSpPr/>
          <p:nvPr/>
        </p:nvSpPr>
        <p:spPr>
          <a:xfrm>
            <a:off x="4766732" y="982976"/>
            <a:ext cx="2194560" cy="1600200"/>
          </a:xfrm>
          <a:prstGeom prst="roundRect">
            <a:avLst>
              <a:gd name="adj" fmla="val 6511"/>
            </a:avLst>
          </a:prstGeom>
          <a:solidFill>
            <a:srgbClr val="B4E2F5"/>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sz="1800" dirty="0">
                <a:solidFill>
                  <a:schemeClr val="tx1"/>
                </a:solidFill>
                <a:latin typeface="Century Gothic" panose="020B0502020202020204" pitchFamily="34" charset="0"/>
              </a:rPr>
              <a:t>text</a:t>
            </a:r>
            <a:endParaRPr lang="en-US" dirty="0">
              <a:solidFill>
                <a:schemeClr val="tx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546EB17C-2D08-5D99-0C6B-CE629E414288}"/>
              </a:ext>
            </a:extLst>
          </p:cNvPr>
          <p:cNvSpPr/>
          <p:nvPr/>
        </p:nvSpPr>
        <p:spPr>
          <a:xfrm>
            <a:off x="4766732" y="280749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21" name="Rounded Rectangle 20">
            <a:extLst>
              <a:ext uri="{FF2B5EF4-FFF2-40B4-BE49-F238E27FC236}">
                <a16:creationId xmlns:a16="http://schemas.microsoft.com/office/drawing/2014/main" id="{85883485-7542-3649-79E1-0CF4ACD510B1}"/>
              </a:ext>
            </a:extLst>
          </p:cNvPr>
          <p:cNvSpPr/>
          <p:nvPr/>
        </p:nvSpPr>
        <p:spPr>
          <a:xfrm>
            <a:off x="4766732" y="463200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30" name="Rounded Rectangle 29">
            <a:extLst>
              <a:ext uri="{FF2B5EF4-FFF2-40B4-BE49-F238E27FC236}">
                <a16:creationId xmlns:a16="http://schemas.microsoft.com/office/drawing/2014/main" id="{934F927E-D464-956B-0B38-2678E2B4CC69}"/>
              </a:ext>
            </a:extLst>
          </p:cNvPr>
          <p:cNvSpPr/>
          <p:nvPr/>
        </p:nvSpPr>
        <p:spPr>
          <a:xfrm>
            <a:off x="7207985" y="965836"/>
            <a:ext cx="2194560" cy="1600200"/>
          </a:xfrm>
          <a:prstGeom prst="roundRect">
            <a:avLst>
              <a:gd name="adj" fmla="val 6511"/>
            </a:avLst>
          </a:prstGeom>
          <a:solidFill>
            <a:srgbClr val="F2E09F"/>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sz="1800" dirty="0">
                <a:solidFill>
                  <a:schemeClr val="tx1"/>
                </a:solidFill>
                <a:latin typeface="Century Gothic" panose="020B0502020202020204" pitchFamily="34" charset="0"/>
              </a:rPr>
              <a:t>text</a:t>
            </a:r>
            <a:endParaRPr lang="en-US" dirty="0">
              <a:solidFill>
                <a:schemeClr val="tx1"/>
              </a:solidFill>
              <a:latin typeface="Century Gothic" panose="020B0502020202020204" pitchFamily="34" charset="0"/>
            </a:endParaRPr>
          </a:p>
        </p:txBody>
      </p:sp>
      <p:sp>
        <p:nvSpPr>
          <p:cNvPr id="32" name="Rounded Rectangle 31">
            <a:extLst>
              <a:ext uri="{FF2B5EF4-FFF2-40B4-BE49-F238E27FC236}">
                <a16:creationId xmlns:a16="http://schemas.microsoft.com/office/drawing/2014/main" id="{6B02FAD5-F53B-3432-9A53-F6A06D78B511}"/>
              </a:ext>
            </a:extLst>
          </p:cNvPr>
          <p:cNvSpPr/>
          <p:nvPr/>
        </p:nvSpPr>
        <p:spPr>
          <a:xfrm>
            <a:off x="7207985" y="279035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35" name="Rounded Rectangle 34">
            <a:extLst>
              <a:ext uri="{FF2B5EF4-FFF2-40B4-BE49-F238E27FC236}">
                <a16:creationId xmlns:a16="http://schemas.microsoft.com/office/drawing/2014/main" id="{99B16DE9-09CF-4F73-0B78-8C261274AAC7}"/>
              </a:ext>
            </a:extLst>
          </p:cNvPr>
          <p:cNvSpPr/>
          <p:nvPr/>
        </p:nvSpPr>
        <p:spPr>
          <a:xfrm>
            <a:off x="7207985" y="461486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37" name="Rounded Rectangle 36">
            <a:extLst>
              <a:ext uri="{FF2B5EF4-FFF2-40B4-BE49-F238E27FC236}">
                <a16:creationId xmlns:a16="http://schemas.microsoft.com/office/drawing/2014/main" id="{3FC12E81-7DB4-180B-9A38-C8ECEF84BFF8}"/>
              </a:ext>
            </a:extLst>
          </p:cNvPr>
          <p:cNvSpPr/>
          <p:nvPr/>
        </p:nvSpPr>
        <p:spPr>
          <a:xfrm>
            <a:off x="9649238" y="974406"/>
            <a:ext cx="2194560" cy="1600200"/>
          </a:xfrm>
          <a:prstGeom prst="roundRect">
            <a:avLst>
              <a:gd name="adj" fmla="val 6511"/>
            </a:avLst>
          </a:prstGeom>
          <a:solidFill>
            <a:srgbClr val="9AEAEA"/>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sz="1800" dirty="0">
                <a:solidFill>
                  <a:schemeClr val="tx1"/>
                </a:solidFill>
                <a:latin typeface="Century Gothic" panose="020B0502020202020204" pitchFamily="34" charset="0"/>
              </a:rPr>
              <a:t>text</a:t>
            </a:r>
            <a:endParaRPr lang="en-US" dirty="0">
              <a:solidFill>
                <a:schemeClr val="tx1"/>
              </a:solidFill>
              <a:latin typeface="Century Gothic" panose="020B0502020202020204" pitchFamily="34" charset="0"/>
            </a:endParaRPr>
          </a:p>
        </p:txBody>
      </p:sp>
      <p:sp>
        <p:nvSpPr>
          <p:cNvPr id="38" name="Rounded Rectangle 37">
            <a:extLst>
              <a:ext uri="{FF2B5EF4-FFF2-40B4-BE49-F238E27FC236}">
                <a16:creationId xmlns:a16="http://schemas.microsoft.com/office/drawing/2014/main" id="{562FF034-8155-EE8E-EC8D-B77F8191A8C8}"/>
              </a:ext>
            </a:extLst>
          </p:cNvPr>
          <p:cNvSpPr/>
          <p:nvPr/>
        </p:nvSpPr>
        <p:spPr>
          <a:xfrm>
            <a:off x="9649238" y="279892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39" name="Rounded Rectangle 38">
            <a:extLst>
              <a:ext uri="{FF2B5EF4-FFF2-40B4-BE49-F238E27FC236}">
                <a16:creationId xmlns:a16="http://schemas.microsoft.com/office/drawing/2014/main" id="{CE783E82-E23F-9609-B551-EA63F5B29705}"/>
              </a:ext>
            </a:extLst>
          </p:cNvPr>
          <p:cNvSpPr/>
          <p:nvPr/>
        </p:nvSpPr>
        <p:spPr>
          <a:xfrm>
            <a:off x="9649238" y="462343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text</a:t>
            </a:r>
          </a:p>
        </p:txBody>
      </p:sp>
      <p:sp>
        <p:nvSpPr>
          <p:cNvPr id="222" name="TextBox 221">
            <a:extLst>
              <a:ext uri="{FF2B5EF4-FFF2-40B4-BE49-F238E27FC236}">
                <a16:creationId xmlns:a16="http://schemas.microsoft.com/office/drawing/2014/main" id="{6F21EF38-A790-51BE-E348-C97289DCF39D}"/>
              </a:ext>
            </a:extLst>
          </p:cNvPr>
          <p:cNvSpPr txBox="1"/>
          <p:nvPr/>
        </p:nvSpPr>
        <p:spPr>
          <a:xfrm>
            <a:off x="637991" y="1123675"/>
            <a:ext cx="1645920" cy="800219"/>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Strategic Objective</a:t>
            </a:r>
          </a:p>
        </p:txBody>
      </p:sp>
      <p:sp>
        <p:nvSpPr>
          <p:cNvPr id="224" name="TextBox 223">
            <a:extLst>
              <a:ext uri="{FF2B5EF4-FFF2-40B4-BE49-F238E27FC236}">
                <a16:creationId xmlns:a16="http://schemas.microsoft.com/office/drawing/2014/main" id="{E9079063-880A-7F3C-D854-F58FB0844CA0}"/>
              </a:ext>
            </a:extLst>
          </p:cNvPr>
          <p:cNvSpPr txBox="1"/>
          <p:nvPr/>
        </p:nvSpPr>
        <p:spPr>
          <a:xfrm>
            <a:off x="637990" y="2948189"/>
            <a:ext cx="1645920"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Measures</a:t>
            </a:r>
          </a:p>
        </p:txBody>
      </p:sp>
      <p:sp>
        <p:nvSpPr>
          <p:cNvPr id="226" name="TextBox 225">
            <a:extLst>
              <a:ext uri="{FF2B5EF4-FFF2-40B4-BE49-F238E27FC236}">
                <a16:creationId xmlns:a16="http://schemas.microsoft.com/office/drawing/2014/main" id="{BD738B8F-29F2-ACBC-DB96-FB4FE9037935}"/>
              </a:ext>
            </a:extLst>
          </p:cNvPr>
          <p:cNvSpPr txBox="1"/>
          <p:nvPr/>
        </p:nvSpPr>
        <p:spPr>
          <a:xfrm>
            <a:off x="632459" y="4772703"/>
            <a:ext cx="1645920"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Actions</a:t>
            </a:r>
          </a:p>
        </p:txBody>
      </p:sp>
      <p:sp>
        <p:nvSpPr>
          <p:cNvPr id="8" name="Round Same Side Corner Rectangle 7">
            <a:extLst>
              <a:ext uri="{FF2B5EF4-FFF2-40B4-BE49-F238E27FC236}">
                <a16:creationId xmlns:a16="http://schemas.microsoft.com/office/drawing/2014/main" id="{1241336A-41FD-B3B7-0CF1-5FB03B46DA7F}"/>
              </a:ext>
            </a:extLst>
          </p:cNvPr>
          <p:cNvSpPr/>
          <p:nvPr/>
        </p:nvSpPr>
        <p:spPr>
          <a:xfrm rot="16200000">
            <a:off x="-237329" y="1631820"/>
            <a:ext cx="1371600" cy="268226"/>
          </a:xfrm>
          <a:prstGeom prst="round2SameRect">
            <a:avLst>
              <a:gd name="adj1" fmla="val 50000"/>
              <a:gd name="adj2" fmla="val 0"/>
            </a:avLst>
          </a:prstGeom>
          <a:gradFill>
            <a:gsLst>
              <a:gs pos="32000">
                <a:srgbClr val="41758E"/>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9" name="Round Same Side Corner Rectangle 8">
            <a:extLst>
              <a:ext uri="{FF2B5EF4-FFF2-40B4-BE49-F238E27FC236}">
                <a16:creationId xmlns:a16="http://schemas.microsoft.com/office/drawing/2014/main" id="{3B56B2A4-68BB-9913-84D8-B7677960FCAD}"/>
              </a:ext>
            </a:extLst>
          </p:cNvPr>
          <p:cNvSpPr/>
          <p:nvPr/>
        </p:nvSpPr>
        <p:spPr>
          <a:xfrm rot="16200000">
            <a:off x="-237329" y="3456334"/>
            <a:ext cx="1371600" cy="268226"/>
          </a:xfrm>
          <a:prstGeom prst="round2SameRect">
            <a:avLst>
              <a:gd name="adj1" fmla="val 39698"/>
              <a:gd name="adj2" fmla="val 0"/>
            </a:avLst>
          </a:prstGeom>
          <a:gradFill>
            <a:gsLst>
              <a:gs pos="32000">
                <a:srgbClr val="41758E"/>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10" name="Round Same Side Corner Rectangle 9">
            <a:extLst>
              <a:ext uri="{FF2B5EF4-FFF2-40B4-BE49-F238E27FC236}">
                <a16:creationId xmlns:a16="http://schemas.microsoft.com/office/drawing/2014/main" id="{51F7749D-6536-2A49-55CD-BD32DE9042C4}"/>
              </a:ext>
            </a:extLst>
          </p:cNvPr>
          <p:cNvSpPr/>
          <p:nvPr/>
        </p:nvSpPr>
        <p:spPr>
          <a:xfrm rot="16200000">
            <a:off x="-237328" y="5280848"/>
            <a:ext cx="1371600" cy="268226"/>
          </a:xfrm>
          <a:prstGeom prst="round2SameRect">
            <a:avLst>
              <a:gd name="adj1" fmla="val 34071"/>
              <a:gd name="adj2" fmla="val 0"/>
            </a:avLst>
          </a:prstGeom>
          <a:gradFill>
            <a:gsLst>
              <a:gs pos="32000">
                <a:srgbClr val="41758E"/>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pic>
        <p:nvPicPr>
          <p:cNvPr id="5" name="Picture 4">
            <a:extLst>
              <a:ext uri="{FF2B5EF4-FFF2-40B4-BE49-F238E27FC236}">
                <a16:creationId xmlns:a16="http://schemas.microsoft.com/office/drawing/2014/main" id="{8F0FEAC7-5DCF-DC6B-198E-3C27BCC16D7F}"/>
              </a:ext>
            </a:extLst>
          </p:cNvPr>
          <p:cNvPicPr>
            <a:picLocks noChangeAspect="1"/>
          </p:cNvPicPr>
          <p:nvPr/>
        </p:nvPicPr>
        <p:blipFill>
          <a:blip r:embed="rId4">
            <a:duotone>
              <a:schemeClr val="accent1">
                <a:shade val="45000"/>
                <a:satMod val="135000"/>
              </a:schemeClr>
              <a:prstClr val="white"/>
            </a:duotone>
          </a:blip>
          <a:stretch>
            <a:fillRect/>
          </a:stretch>
        </p:blipFill>
        <p:spPr>
          <a:xfrm>
            <a:off x="55416" y="3685515"/>
            <a:ext cx="914400" cy="914400"/>
          </a:xfrm>
          <a:prstGeom prst="rect">
            <a:avLst/>
          </a:prstGeom>
          <a:effectLst>
            <a:outerShdw blurRad="76200" dir="18900000" sy="23000" kx="-1200000" algn="bl" rotWithShape="0">
              <a:prstClr val="black">
                <a:alpha val="20000"/>
              </a:prstClr>
            </a:outerShdw>
          </a:effectLst>
        </p:spPr>
      </p:pic>
      <p:pic>
        <p:nvPicPr>
          <p:cNvPr id="6" name="Picture 5">
            <a:extLst>
              <a:ext uri="{FF2B5EF4-FFF2-40B4-BE49-F238E27FC236}">
                <a16:creationId xmlns:a16="http://schemas.microsoft.com/office/drawing/2014/main" id="{DC4B31D8-E258-C68C-071A-EB0B19E9F8EC}"/>
              </a:ext>
            </a:extLst>
          </p:cNvPr>
          <p:cNvPicPr>
            <a:picLocks noChangeAspect="1"/>
          </p:cNvPicPr>
          <p:nvPr/>
        </p:nvPicPr>
        <p:blipFill>
          <a:blip r:embed="rId5">
            <a:duotone>
              <a:schemeClr val="accent1">
                <a:shade val="45000"/>
                <a:satMod val="135000"/>
              </a:schemeClr>
              <a:prstClr val="white"/>
            </a:duotone>
          </a:blip>
          <a:stretch>
            <a:fillRect/>
          </a:stretch>
        </p:blipFill>
        <p:spPr>
          <a:xfrm>
            <a:off x="-3" y="5485882"/>
            <a:ext cx="1016234" cy="1016234"/>
          </a:xfrm>
          <a:prstGeom prst="rect">
            <a:avLst/>
          </a:prstGeom>
          <a:effectLst>
            <a:outerShdw blurRad="76200" dir="18900000" sy="23000" kx="-1200000" algn="bl" rotWithShape="0">
              <a:prstClr val="black">
                <a:alpha val="20000"/>
              </a:prstClr>
            </a:outerShdw>
          </a:effectLst>
        </p:spPr>
      </p:pic>
      <p:pic>
        <p:nvPicPr>
          <p:cNvPr id="7" name="Picture 6">
            <a:extLst>
              <a:ext uri="{FF2B5EF4-FFF2-40B4-BE49-F238E27FC236}">
                <a16:creationId xmlns:a16="http://schemas.microsoft.com/office/drawing/2014/main" id="{02DC366B-C70B-536E-3261-D21708D8A360}"/>
              </a:ext>
            </a:extLst>
          </p:cNvPr>
          <p:cNvPicPr>
            <a:picLocks noChangeAspect="1"/>
          </p:cNvPicPr>
          <p:nvPr/>
        </p:nvPicPr>
        <p:blipFill>
          <a:blip r:embed="rId6">
            <a:duotone>
              <a:schemeClr val="accent1">
                <a:shade val="45000"/>
                <a:satMod val="135000"/>
              </a:schemeClr>
              <a:prstClr val="white"/>
            </a:duotone>
          </a:blip>
          <a:stretch>
            <a:fillRect/>
          </a:stretch>
        </p:blipFill>
        <p:spPr>
          <a:xfrm>
            <a:off x="55416" y="1765932"/>
            <a:ext cx="1005840" cy="100584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90515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2000">
              <a:srgbClr val="83B001"/>
            </a:gs>
            <a:gs pos="81000">
              <a:schemeClr val="accent3">
                <a:lumMod val="20000"/>
                <a:lumOff val="80000"/>
              </a:schemeClr>
            </a:gs>
          </a:gsLst>
          <a:lin ang="810000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B6AEC-B94F-CE05-F4D3-D1FADAB74B04}"/>
              </a:ext>
            </a:extLst>
          </p:cNvPr>
          <p:cNvSpPr/>
          <p:nvPr/>
        </p:nvSpPr>
        <p:spPr>
          <a:xfrm>
            <a:off x="2325479" y="868573"/>
            <a:ext cx="2194560" cy="5989427"/>
          </a:xfrm>
          <a:prstGeom prst="rect">
            <a:avLst/>
          </a:prstGeom>
          <a:solidFill>
            <a:srgbClr val="83B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15" name="Rectangle 14">
            <a:extLst>
              <a:ext uri="{FF2B5EF4-FFF2-40B4-BE49-F238E27FC236}">
                <a16:creationId xmlns:a16="http://schemas.microsoft.com/office/drawing/2014/main" id="{2D48D181-EED1-654C-42E7-CF9258342C16}"/>
              </a:ext>
            </a:extLst>
          </p:cNvPr>
          <p:cNvSpPr/>
          <p:nvPr/>
        </p:nvSpPr>
        <p:spPr>
          <a:xfrm>
            <a:off x="4766732" y="868573"/>
            <a:ext cx="2194560" cy="598942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18" name="Rectangle 17">
            <a:extLst>
              <a:ext uri="{FF2B5EF4-FFF2-40B4-BE49-F238E27FC236}">
                <a16:creationId xmlns:a16="http://schemas.microsoft.com/office/drawing/2014/main" id="{4BE2931C-7A41-18DD-2CF7-959DE6EAA720}"/>
              </a:ext>
            </a:extLst>
          </p:cNvPr>
          <p:cNvSpPr/>
          <p:nvPr/>
        </p:nvSpPr>
        <p:spPr>
          <a:xfrm>
            <a:off x="9649238" y="868573"/>
            <a:ext cx="2194560" cy="5989427"/>
          </a:xfrm>
          <a:prstGeom prst="rect">
            <a:avLst/>
          </a:prstGeom>
          <a:solidFill>
            <a:srgbClr val="00DAD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22" name="Rectangle 21">
            <a:extLst>
              <a:ext uri="{FF2B5EF4-FFF2-40B4-BE49-F238E27FC236}">
                <a16:creationId xmlns:a16="http://schemas.microsoft.com/office/drawing/2014/main" id="{DC7058B8-D42E-17C3-797C-54C9BF28F97A}"/>
              </a:ext>
            </a:extLst>
          </p:cNvPr>
          <p:cNvSpPr/>
          <p:nvPr/>
        </p:nvSpPr>
        <p:spPr>
          <a:xfrm>
            <a:off x="7207985" y="868573"/>
            <a:ext cx="2194560" cy="5989427"/>
          </a:xfrm>
          <a:prstGeom prst="rect">
            <a:avLst/>
          </a:prstGeom>
          <a:solidFill>
            <a:srgbClr val="F2C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rotWithShape="1">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2"/>
            <a:ext cx="12192000" cy="6709412"/>
          </a:xfrm>
          <a:prstGeom prst="rect">
            <a:avLst/>
          </a:prstGeom>
        </p:spPr>
      </p:pic>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5567381" y="-4172890"/>
            <a:ext cx="1371600" cy="11877644"/>
          </a:xfrm>
          <a:prstGeom prst="round2SameRect">
            <a:avLst>
              <a:gd name="adj1" fmla="val 10417"/>
              <a:gd name="adj2" fmla="val 0"/>
            </a:avLst>
          </a:prstGeom>
          <a:gradFill>
            <a:gsLst>
              <a:gs pos="32000">
                <a:srgbClr val="001033">
                  <a:alpha val="92549"/>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220" name="Round Same Side Corner Rectangle 219">
            <a:extLst>
              <a:ext uri="{FF2B5EF4-FFF2-40B4-BE49-F238E27FC236}">
                <a16:creationId xmlns:a16="http://schemas.microsoft.com/office/drawing/2014/main" id="{130DD54F-DCBE-33BA-11C3-737088528DF7}"/>
              </a:ext>
            </a:extLst>
          </p:cNvPr>
          <p:cNvSpPr/>
          <p:nvPr/>
        </p:nvSpPr>
        <p:spPr>
          <a:xfrm rot="16200000">
            <a:off x="5567381" y="-2348376"/>
            <a:ext cx="1371600" cy="11877644"/>
          </a:xfrm>
          <a:prstGeom prst="round2SameRect">
            <a:avLst>
              <a:gd name="adj1" fmla="val 7738"/>
              <a:gd name="adj2" fmla="val 0"/>
            </a:avLst>
          </a:prstGeom>
          <a:gradFill>
            <a:gsLst>
              <a:gs pos="32000">
                <a:srgbClr val="001033">
                  <a:alpha val="92549"/>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221" name="Round Same Side Corner Rectangle 220">
            <a:extLst>
              <a:ext uri="{FF2B5EF4-FFF2-40B4-BE49-F238E27FC236}">
                <a16:creationId xmlns:a16="http://schemas.microsoft.com/office/drawing/2014/main" id="{AEDC5505-094C-E89D-6293-421F1D14E946}"/>
              </a:ext>
            </a:extLst>
          </p:cNvPr>
          <p:cNvSpPr/>
          <p:nvPr/>
        </p:nvSpPr>
        <p:spPr>
          <a:xfrm rot="16200000">
            <a:off x="5567381" y="-523862"/>
            <a:ext cx="1371600" cy="11877643"/>
          </a:xfrm>
          <a:prstGeom prst="round2SameRect">
            <a:avLst>
              <a:gd name="adj1" fmla="val 6846"/>
              <a:gd name="adj2" fmla="val 0"/>
            </a:avLst>
          </a:prstGeom>
          <a:gradFill>
            <a:gsLst>
              <a:gs pos="32000">
                <a:srgbClr val="001033">
                  <a:alpha val="92549"/>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53" name="Round Same Side Corner Rectangle 52">
            <a:extLst>
              <a:ext uri="{FF2B5EF4-FFF2-40B4-BE49-F238E27FC236}">
                <a16:creationId xmlns:a16="http://schemas.microsoft.com/office/drawing/2014/main" id="{79F120E2-5754-3408-A13D-D3C998ACD194}"/>
              </a:ext>
            </a:extLst>
          </p:cNvPr>
          <p:cNvSpPr/>
          <p:nvPr/>
        </p:nvSpPr>
        <p:spPr>
          <a:xfrm>
            <a:off x="2325479" y="322894"/>
            <a:ext cx="2194560" cy="548640"/>
          </a:xfrm>
          <a:prstGeom prst="round2SameRect">
            <a:avLst/>
          </a:prstGeom>
          <a:solidFill>
            <a:srgbClr val="83B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FINANCIAL</a:t>
            </a: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4766732" y="322894"/>
            <a:ext cx="2194560" cy="548640"/>
          </a:xfrm>
          <a:prstGeom prst="round2Same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INTERNAL</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9649238" y="322894"/>
            <a:ext cx="2194560" cy="548640"/>
          </a:xfrm>
          <a:prstGeom prst="round2SameRect">
            <a:avLst/>
          </a:prstGeom>
          <a:solidFill>
            <a:srgbClr val="00DAD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LEARNING</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7207985" y="322894"/>
            <a:ext cx="2194560" cy="548640"/>
          </a:xfrm>
          <a:prstGeom prst="round2SameRect">
            <a:avLst/>
          </a:prstGeom>
          <a:solidFill>
            <a:srgbClr val="F2C00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CUSTOMER</a:t>
            </a:r>
          </a:p>
        </p:txBody>
      </p:sp>
      <p:sp>
        <p:nvSpPr>
          <p:cNvPr id="14" name="Rounded Rectangle 13">
            <a:extLst>
              <a:ext uri="{FF2B5EF4-FFF2-40B4-BE49-F238E27FC236}">
                <a16:creationId xmlns:a16="http://schemas.microsoft.com/office/drawing/2014/main" id="{F59CDD7A-1D7F-2324-F78C-973BF9DCAF2D}"/>
              </a:ext>
            </a:extLst>
          </p:cNvPr>
          <p:cNvSpPr/>
          <p:nvPr/>
        </p:nvSpPr>
        <p:spPr>
          <a:xfrm>
            <a:off x="2325479" y="974406"/>
            <a:ext cx="2194560" cy="1600200"/>
          </a:xfrm>
          <a:prstGeom prst="roundRect">
            <a:avLst>
              <a:gd name="adj" fmla="val 6511"/>
            </a:avLst>
          </a:prstGeom>
          <a:solidFill>
            <a:srgbClr val="E0EFB5"/>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dirty="0">
                <a:solidFill>
                  <a:schemeClr val="tx1"/>
                </a:solidFill>
                <a:latin typeface="Century Gothic" panose="020B0502020202020204" pitchFamily="34" charset="0"/>
              </a:rPr>
              <a:t>Boost Return on Marketing Investment (ROMI)</a:t>
            </a:r>
          </a:p>
          <a:p>
            <a:endParaRPr lang="en-US" dirty="0">
              <a:solidFill>
                <a:schemeClr val="tx1"/>
              </a:solidFill>
              <a:latin typeface="Century Gothic" panose="020B0502020202020204" pitchFamily="34" charset="0"/>
            </a:endParaRPr>
          </a:p>
        </p:txBody>
      </p:sp>
      <p:sp>
        <p:nvSpPr>
          <p:cNvPr id="16" name="Rounded Rectangle 15">
            <a:extLst>
              <a:ext uri="{FF2B5EF4-FFF2-40B4-BE49-F238E27FC236}">
                <a16:creationId xmlns:a16="http://schemas.microsoft.com/office/drawing/2014/main" id="{FDD7DFF6-BE27-8C1E-3FCB-0D4686B1EFB1}"/>
              </a:ext>
            </a:extLst>
          </p:cNvPr>
          <p:cNvSpPr/>
          <p:nvPr/>
        </p:nvSpPr>
        <p:spPr>
          <a:xfrm>
            <a:off x="2325479" y="279892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Increase ROMI by 15% year-over-year</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Achieve sales conversion rate of 10% from marketing leads</a:t>
            </a:r>
          </a:p>
        </p:txBody>
      </p:sp>
      <p:sp>
        <p:nvSpPr>
          <p:cNvPr id="17" name="Rounded Rectangle 16">
            <a:extLst>
              <a:ext uri="{FF2B5EF4-FFF2-40B4-BE49-F238E27FC236}">
                <a16:creationId xmlns:a16="http://schemas.microsoft.com/office/drawing/2014/main" id="{8F42E7DF-8ACB-9EE3-8004-672BB95195F9}"/>
              </a:ext>
            </a:extLst>
          </p:cNvPr>
          <p:cNvSpPr/>
          <p:nvPr/>
        </p:nvSpPr>
        <p:spPr>
          <a:xfrm>
            <a:off x="2325479" y="462343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Allocate budget to high-performing campaigns</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Refine targeting criteria for ad spends</a:t>
            </a:r>
          </a:p>
        </p:txBody>
      </p:sp>
      <p:sp>
        <p:nvSpPr>
          <p:cNvPr id="19" name="Rounded Rectangle 18">
            <a:extLst>
              <a:ext uri="{FF2B5EF4-FFF2-40B4-BE49-F238E27FC236}">
                <a16:creationId xmlns:a16="http://schemas.microsoft.com/office/drawing/2014/main" id="{F8FDD952-9971-A911-934D-921A40423B37}"/>
              </a:ext>
            </a:extLst>
          </p:cNvPr>
          <p:cNvSpPr/>
          <p:nvPr/>
        </p:nvSpPr>
        <p:spPr>
          <a:xfrm>
            <a:off x="4766732" y="982976"/>
            <a:ext cx="2194560" cy="1600200"/>
          </a:xfrm>
          <a:prstGeom prst="roundRect">
            <a:avLst>
              <a:gd name="adj" fmla="val 6511"/>
            </a:avLst>
          </a:prstGeom>
          <a:solidFill>
            <a:srgbClr val="B4E2F5"/>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dirty="0">
                <a:solidFill>
                  <a:schemeClr val="tx1"/>
                </a:solidFill>
                <a:latin typeface="Century Gothic" panose="020B0502020202020204" pitchFamily="34" charset="0"/>
              </a:rPr>
              <a:t>Optimize Multichannel Marketing Campaigns</a:t>
            </a:r>
          </a:p>
        </p:txBody>
      </p:sp>
      <p:sp>
        <p:nvSpPr>
          <p:cNvPr id="20" name="Rounded Rectangle 19">
            <a:extLst>
              <a:ext uri="{FF2B5EF4-FFF2-40B4-BE49-F238E27FC236}">
                <a16:creationId xmlns:a16="http://schemas.microsoft.com/office/drawing/2014/main" id="{546EB17C-2D08-5D99-0C6B-CE629E414288}"/>
              </a:ext>
            </a:extLst>
          </p:cNvPr>
          <p:cNvSpPr/>
          <p:nvPr/>
        </p:nvSpPr>
        <p:spPr>
          <a:xfrm>
            <a:off x="4766732" y="280749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Improve lead response time by 30%</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Enhance conversion rates of multi-channel campaigns by 10%</a:t>
            </a:r>
          </a:p>
        </p:txBody>
      </p:sp>
      <p:sp>
        <p:nvSpPr>
          <p:cNvPr id="21" name="Rounded Rectangle 20">
            <a:extLst>
              <a:ext uri="{FF2B5EF4-FFF2-40B4-BE49-F238E27FC236}">
                <a16:creationId xmlns:a16="http://schemas.microsoft.com/office/drawing/2014/main" id="{85883485-7542-3649-79E1-0CF4ACD510B1}"/>
              </a:ext>
            </a:extLst>
          </p:cNvPr>
          <p:cNvSpPr/>
          <p:nvPr/>
        </p:nvSpPr>
        <p:spPr>
          <a:xfrm>
            <a:off x="4766732" y="463200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Automate lead-nurturing workflows</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Develop unified tracking across different marketing channels</a:t>
            </a:r>
          </a:p>
        </p:txBody>
      </p:sp>
      <p:sp>
        <p:nvSpPr>
          <p:cNvPr id="30" name="Rounded Rectangle 29">
            <a:extLst>
              <a:ext uri="{FF2B5EF4-FFF2-40B4-BE49-F238E27FC236}">
                <a16:creationId xmlns:a16="http://schemas.microsoft.com/office/drawing/2014/main" id="{934F927E-D464-956B-0B38-2678E2B4CC69}"/>
              </a:ext>
            </a:extLst>
          </p:cNvPr>
          <p:cNvSpPr/>
          <p:nvPr/>
        </p:nvSpPr>
        <p:spPr>
          <a:xfrm>
            <a:off x="7207985" y="965836"/>
            <a:ext cx="2194560" cy="1600200"/>
          </a:xfrm>
          <a:prstGeom prst="roundRect">
            <a:avLst>
              <a:gd name="adj" fmla="val 6511"/>
            </a:avLst>
          </a:prstGeom>
          <a:solidFill>
            <a:srgbClr val="F2E09F"/>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dirty="0">
                <a:solidFill>
                  <a:schemeClr val="tx1"/>
                </a:solidFill>
                <a:latin typeface="Century Gothic" panose="020B0502020202020204" pitchFamily="34" charset="0"/>
              </a:rPr>
              <a:t>Enhance Customer Acquisition and Retention</a:t>
            </a:r>
          </a:p>
        </p:txBody>
      </p:sp>
      <p:sp>
        <p:nvSpPr>
          <p:cNvPr id="32" name="Rounded Rectangle 31">
            <a:extLst>
              <a:ext uri="{FF2B5EF4-FFF2-40B4-BE49-F238E27FC236}">
                <a16:creationId xmlns:a16="http://schemas.microsoft.com/office/drawing/2014/main" id="{6B02FAD5-F53B-3432-9A53-F6A06D78B511}"/>
              </a:ext>
            </a:extLst>
          </p:cNvPr>
          <p:cNvSpPr/>
          <p:nvPr/>
        </p:nvSpPr>
        <p:spPr>
          <a:xfrm>
            <a:off x="7207985" y="279035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Grow customer base by 20% within the next fiscal year</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Increase customer retention rate by 5%</a:t>
            </a:r>
          </a:p>
        </p:txBody>
      </p:sp>
      <p:sp>
        <p:nvSpPr>
          <p:cNvPr id="35" name="Rounded Rectangle 34">
            <a:extLst>
              <a:ext uri="{FF2B5EF4-FFF2-40B4-BE49-F238E27FC236}">
                <a16:creationId xmlns:a16="http://schemas.microsoft.com/office/drawing/2014/main" id="{99B16DE9-09CF-4F73-0B78-8C261274AAC7}"/>
              </a:ext>
            </a:extLst>
          </p:cNvPr>
          <p:cNvSpPr/>
          <p:nvPr/>
        </p:nvSpPr>
        <p:spPr>
          <a:xfrm>
            <a:off x="7207985" y="461486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Launch referral programs to incentivize word-of-mouth</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Implement loyalty programs to encourage repeat business</a:t>
            </a:r>
          </a:p>
        </p:txBody>
      </p:sp>
      <p:sp>
        <p:nvSpPr>
          <p:cNvPr id="37" name="Rounded Rectangle 36">
            <a:extLst>
              <a:ext uri="{FF2B5EF4-FFF2-40B4-BE49-F238E27FC236}">
                <a16:creationId xmlns:a16="http://schemas.microsoft.com/office/drawing/2014/main" id="{3FC12E81-7DB4-180B-9A38-C8ECEF84BFF8}"/>
              </a:ext>
            </a:extLst>
          </p:cNvPr>
          <p:cNvSpPr/>
          <p:nvPr/>
        </p:nvSpPr>
        <p:spPr>
          <a:xfrm>
            <a:off x="9649238" y="974406"/>
            <a:ext cx="2194560" cy="1600200"/>
          </a:xfrm>
          <a:prstGeom prst="roundRect">
            <a:avLst>
              <a:gd name="adj" fmla="val 6511"/>
            </a:avLst>
          </a:prstGeom>
          <a:solidFill>
            <a:srgbClr val="9AEAEA"/>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r>
              <a:rPr lang="en-US" dirty="0">
                <a:solidFill>
                  <a:schemeClr val="tx1"/>
                </a:solidFill>
                <a:latin typeface="Century Gothic" panose="020B0502020202020204" pitchFamily="34" charset="0"/>
              </a:rPr>
              <a:t>Cultivate a Data-Driven Marketing Team </a:t>
            </a:r>
          </a:p>
        </p:txBody>
      </p:sp>
      <p:sp>
        <p:nvSpPr>
          <p:cNvPr id="38" name="Rounded Rectangle 37">
            <a:extLst>
              <a:ext uri="{FF2B5EF4-FFF2-40B4-BE49-F238E27FC236}">
                <a16:creationId xmlns:a16="http://schemas.microsoft.com/office/drawing/2014/main" id="{562FF034-8155-EE8E-EC8D-B77F8191A8C8}"/>
              </a:ext>
            </a:extLst>
          </p:cNvPr>
          <p:cNvSpPr/>
          <p:nvPr/>
        </p:nvSpPr>
        <p:spPr>
          <a:xfrm>
            <a:off x="9649238" y="279892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Certify 100% of the marketing team in data analytics tools</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Conduct 4 professional development workshops per year</a:t>
            </a:r>
          </a:p>
        </p:txBody>
      </p:sp>
      <p:sp>
        <p:nvSpPr>
          <p:cNvPr id="39" name="Rounded Rectangle 38">
            <a:extLst>
              <a:ext uri="{FF2B5EF4-FFF2-40B4-BE49-F238E27FC236}">
                <a16:creationId xmlns:a16="http://schemas.microsoft.com/office/drawing/2014/main" id="{CE783E82-E23F-9609-B551-EA63F5B29705}"/>
              </a:ext>
            </a:extLst>
          </p:cNvPr>
          <p:cNvSpPr/>
          <p:nvPr/>
        </p:nvSpPr>
        <p:spPr>
          <a:xfrm>
            <a:off x="9649238" y="462343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Provide online access for advanced marketing analytics courses</a:t>
            </a:r>
          </a:p>
          <a:p>
            <a:pPr marL="137160" indent="-137160">
              <a:spcAft>
                <a:spcPts val="600"/>
              </a:spcAft>
              <a:buFont typeface="Arial" panose="020B0604020202020204" pitchFamily="34" charset="0"/>
              <a:buChar char="•"/>
            </a:pPr>
            <a:r>
              <a:rPr lang="en-US" sz="1200" dirty="0">
                <a:solidFill>
                  <a:schemeClr val="tx1"/>
                </a:solidFill>
                <a:latin typeface="Century Gothic" panose="020B0502020202020204" pitchFamily="34" charset="0"/>
              </a:rPr>
              <a:t>Host monthly training on new marketing technology tools</a:t>
            </a:r>
          </a:p>
        </p:txBody>
      </p:sp>
      <p:sp>
        <p:nvSpPr>
          <p:cNvPr id="222" name="TextBox 221">
            <a:extLst>
              <a:ext uri="{FF2B5EF4-FFF2-40B4-BE49-F238E27FC236}">
                <a16:creationId xmlns:a16="http://schemas.microsoft.com/office/drawing/2014/main" id="{6F21EF38-A790-51BE-E348-C97289DCF39D}"/>
              </a:ext>
            </a:extLst>
          </p:cNvPr>
          <p:cNvSpPr txBox="1"/>
          <p:nvPr/>
        </p:nvSpPr>
        <p:spPr>
          <a:xfrm>
            <a:off x="637991" y="1123675"/>
            <a:ext cx="1645920" cy="800219"/>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Strategic Objective</a:t>
            </a:r>
          </a:p>
        </p:txBody>
      </p:sp>
      <p:sp>
        <p:nvSpPr>
          <p:cNvPr id="224" name="TextBox 223">
            <a:extLst>
              <a:ext uri="{FF2B5EF4-FFF2-40B4-BE49-F238E27FC236}">
                <a16:creationId xmlns:a16="http://schemas.microsoft.com/office/drawing/2014/main" id="{E9079063-880A-7F3C-D854-F58FB0844CA0}"/>
              </a:ext>
            </a:extLst>
          </p:cNvPr>
          <p:cNvSpPr txBox="1"/>
          <p:nvPr/>
        </p:nvSpPr>
        <p:spPr>
          <a:xfrm>
            <a:off x="637990" y="2948189"/>
            <a:ext cx="1645920"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Measures</a:t>
            </a:r>
          </a:p>
        </p:txBody>
      </p:sp>
      <p:sp>
        <p:nvSpPr>
          <p:cNvPr id="226" name="TextBox 225">
            <a:extLst>
              <a:ext uri="{FF2B5EF4-FFF2-40B4-BE49-F238E27FC236}">
                <a16:creationId xmlns:a16="http://schemas.microsoft.com/office/drawing/2014/main" id="{BD738B8F-29F2-ACBC-DB96-FB4FE9037935}"/>
              </a:ext>
            </a:extLst>
          </p:cNvPr>
          <p:cNvSpPr txBox="1"/>
          <p:nvPr/>
        </p:nvSpPr>
        <p:spPr>
          <a:xfrm>
            <a:off x="632459" y="4772703"/>
            <a:ext cx="1645920"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Actions</a:t>
            </a:r>
          </a:p>
        </p:txBody>
      </p:sp>
      <p:sp>
        <p:nvSpPr>
          <p:cNvPr id="8" name="Round Same Side Corner Rectangle 7">
            <a:extLst>
              <a:ext uri="{FF2B5EF4-FFF2-40B4-BE49-F238E27FC236}">
                <a16:creationId xmlns:a16="http://schemas.microsoft.com/office/drawing/2014/main" id="{1241336A-41FD-B3B7-0CF1-5FB03B46DA7F}"/>
              </a:ext>
            </a:extLst>
          </p:cNvPr>
          <p:cNvSpPr/>
          <p:nvPr/>
        </p:nvSpPr>
        <p:spPr>
          <a:xfrm rot="16200000">
            <a:off x="-237329" y="1631820"/>
            <a:ext cx="1371600" cy="268226"/>
          </a:xfrm>
          <a:prstGeom prst="round2SameRect">
            <a:avLst>
              <a:gd name="adj1" fmla="val 50000"/>
              <a:gd name="adj2" fmla="val 0"/>
            </a:avLst>
          </a:prstGeom>
          <a:gradFill>
            <a:gsLst>
              <a:gs pos="32000">
                <a:srgbClr val="41758E"/>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9" name="Round Same Side Corner Rectangle 8">
            <a:extLst>
              <a:ext uri="{FF2B5EF4-FFF2-40B4-BE49-F238E27FC236}">
                <a16:creationId xmlns:a16="http://schemas.microsoft.com/office/drawing/2014/main" id="{3B56B2A4-68BB-9913-84D8-B7677960FCAD}"/>
              </a:ext>
            </a:extLst>
          </p:cNvPr>
          <p:cNvSpPr/>
          <p:nvPr/>
        </p:nvSpPr>
        <p:spPr>
          <a:xfrm rot="16200000">
            <a:off x="-237329" y="3456334"/>
            <a:ext cx="1371600" cy="268226"/>
          </a:xfrm>
          <a:prstGeom prst="round2SameRect">
            <a:avLst>
              <a:gd name="adj1" fmla="val 39698"/>
              <a:gd name="adj2" fmla="val 0"/>
            </a:avLst>
          </a:prstGeom>
          <a:gradFill>
            <a:gsLst>
              <a:gs pos="32000">
                <a:srgbClr val="41758E"/>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10" name="Round Same Side Corner Rectangle 9">
            <a:extLst>
              <a:ext uri="{FF2B5EF4-FFF2-40B4-BE49-F238E27FC236}">
                <a16:creationId xmlns:a16="http://schemas.microsoft.com/office/drawing/2014/main" id="{51F7749D-6536-2A49-55CD-BD32DE9042C4}"/>
              </a:ext>
            </a:extLst>
          </p:cNvPr>
          <p:cNvSpPr/>
          <p:nvPr/>
        </p:nvSpPr>
        <p:spPr>
          <a:xfrm rot="16200000">
            <a:off x="-237328" y="5280848"/>
            <a:ext cx="1371600" cy="268226"/>
          </a:xfrm>
          <a:prstGeom prst="round2SameRect">
            <a:avLst>
              <a:gd name="adj1" fmla="val 34071"/>
              <a:gd name="adj2" fmla="val 0"/>
            </a:avLst>
          </a:prstGeom>
          <a:gradFill>
            <a:gsLst>
              <a:gs pos="32000">
                <a:srgbClr val="41758E"/>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pic>
        <p:nvPicPr>
          <p:cNvPr id="5" name="Picture 4">
            <a:extLst>
              <a:ext uri="{FF2B5EF4-FFF2-40B4-BE49-F238E27FC236}">
                <a16:creationId xmlns:a16="http://schemas.microsoft.com/office/drawing/2014/main" id="{8F0FEAC7-5DCF-DC6B-198E-3C27BCC16D7F}"/>
              </a:ext>
            </a:extLst>
          </p:cNvPr>
          <p:cNvPicPr>
            <a:picLocks noChangeAspect="1"/>
          </p:cNvPicPr>
          <p:nvPr/>
        </p:nvPicPr>
        <p:blipFill>
          <a:blip r:embed="rId4">
            <a:duotone>
              <a:schemeClr val="accent1">
                <a:shade val="45000"/>
                <a:satMod val="135000"/>
              </a:schemeClr>
              <a:prstClr val="white"/>
            </a:duotone>
          </a:blip>
          <a:stretch>
            <a:fillRect/>
          </a:stretch>
        </p:blipFill>
        <p:spPr>
          <a:xfrm>
            <a:off x="55416" y="3685515"/>
            <a:ext cx="914400" cy="914400"/>
          </a:xfrm>
          <a:prstGeom prst="rect">
            <a:avLst/>
          </a:prstGeom>
          <a:effectLst>
            <a:outerShdw blurRad="76200" dir="18900000" sy="23000" kx="-1200000" algn="bl" rotWithShape="0">
              <a:prstClr val="black">
                <a:alpha val="20000"/>
              </a:prstClr>
            </a:outerShdw>
          </a:effectLst>
        </p:spPr>
      </p:pic>
      <p:pic>
        <p:nvPicPr>
          <p:cNvPr id="6" name="Picture 5">
            <a:extLst>
              <a:ext uri="{FF2B5EF4-FFF2-40B4-BE49-F238E27FC236}">
                <a16:creationId xmlns:a16="http://schemas.microsoft.com/office/drawing/2014/main" id="{DC4B31D8-E258-C68C-071A-EB0B19E9F8EC}"/>
              </a:ext>
            </a:extLst>
          </p:cNvPr>
          <p:cNvPicPr>
            <a:picLocks noChangeAspect="1"/>
          </p:cNvPicPr>
          <p:nvPr/>
        </p:nvPicPr>
        <p:blipFill>
          <a:blip r:embed="rId5">
            <a:duotone>
              <a:schemeClr val="accent1">
                <a:shade val="45000"/>
                <a:satMod val="135000"/>
              </a:schemeClr>
              <a:prstClr val="white"/>
            </a:duotone>
          </a:blip>
          <a:stretch>
            <a:fillRect/>
          </a:stretch>
        </p:blipFill>
        <p:spPr>
          <a:xfrm>
            <a:off x="-3" y="5485882"/>
            <a:ext cx="1016234" cy="1016234"/>
          </a:xfrm>
          <a:prstGeom prst="rect">
            <a:avLst/>
          </a:prstGeom>
          <a:effectLst>
            <a:outerShdw blurRad="76200" dir="18900000" sy="23000" kx="-1200000" algn="bl" rotWithShape="0">
              <a:prstClr val="black">
                <a:alpha val="20000"/>
              </a:prstClr>
            </a:outerShdw>
          </a:effectLst>
        </p:spPr>
      </p:pic>
      <p:pic>
        <p:nvPicPr>
          <p:cNvPr id="7" name="Picture 6">
            <a:extLst>
              <a:ext uri="{FF2B5EF4-FFF2-40B4-BE49-F238E27FC236}">
                <a16:creationId xmlns:a16="http://schemas.microsoft.com/office/drawing/2014/main" id="{02DC366B-C70B-536E-3261-D21708D8A360}"/>
              </a:ext>
            </a:extLst>
          </p:cNvPr>
          <p:cNvPicPr>
            <a:picLocks noChangeAspect="1"/>
          </p:cNvPicPr>
          <p:nvPr/>
        </p:nvPicPr>
        <p:blipFill>
          <a:blip r:embed="rId6">
            <a:duotone>
              <a:schemeClr val="accent1">
                <a:shade val="45000"/>
                <a:satMod val="135000"/>
              </a:schemeClr>
              <a:prstClr val="white"/>
            </a:duotone>
          </a:blip>
          <a:stretch>
            <a:fillRect/>
          </a:stretch>
        </p:blipFill>
        <p:spPr>
          <a:xfrm>
            <a:off x="55416" y="1765932"/>
            <a:ext cx="1005840" cy="1005840"/>
          </a:xfrm>
          <a:prstGeom prst="rect">
            <a:avLst/>
          </a:prstGeom>
          <a:effectLst>
            <a:outerShdw blurRad="76200" dir="18900000" sy="23000" kx="-1200000" algn="bl" rotWithShape="0">
              <a:prstClr val="black">
                <a:alpha val="20000"/>
              </a:prstClr>
            </a:outerShdw>
          </a:effectLst>
        </p:spPr>
      </p:pic>
      <p:sp>
        <p:nvSpPr>
          <p:cNvPr id="11" name="TextBox 10">
            <a:extLst>
              <a:ext uri="{FF2B5EF4-FFF2-40B4-BE49-F238E27FC236}">
                <a16:creationId xmlns:a16="http://schemas.microsoft.com/office/drawing/2014/main" id="{4749EEE0-3542-80EF-246D-E3AC8400022A}"/>
              </a:ext>
            </a:extLst>
          </p:cNvPr>
          <p:cNvSpPr txBox="1"/>
          <p:nvPr/>
        </p:nvSpPr>
        <p:spPr>
          <a:xfrm>
            <a:off x="228896" y="299677"/>
            <a:ext cx="2085108" cy="553998"/>
          </a:xfrm>
          <a:prstGeom prst="rect">
            <a:avLst/>
          </a:prstGeom>
          <a:noFill/>
        </p:spPr>
        <p:txBody>
          <a:bodyPr wrap="square" rtlCol="0" anchor="ctr" anchorCtr="0">
            <a:spAutoFit/>
          </a:bodyPr>
          <a:lstStyle/>
          <a:p>
            <a:r>
              <a:rPr lang="en-US" sz="3000" spc="300" dirty="0">
                <a:solidFill>
                  <a:srgbClr val="001033"/>
                </a:solidFill>
                <a:latin typeface="Courier" pitchFamily="2" charset="0"/>
              </a:rPr>
              <a:t>example</a:t>
            </a:r>
          </a:p>
        </p:txBody>
      </p:sp>
    </p:spTree>
    <p:extLst>
      <p:ext uri="{BB962C8B-B14F-4D97-AF65-F5344CB8AC3E}">
        <p14:creationId xmlns:p14="http://schemas.microsoft.com/office/powerpoint/2010/main" val="3068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16073</TotalTime>
  <Words>418</Words>
  <Application>Microsoft Macintosh PowerPoint</Application>
  <PresentationFormat>Widescreen</PresentationFormat>
  <Paragraphs>54</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330</cp:revision>
  <cp:lastPrinted>2024-02-20T23:48:17Z</cp:lastPrinted>
  <dcterms:created xsi:type="dcterms:W3CDTF">2021-07-07T23:54:57Z</dcterms:created>
  <dcterms:modified xsi:type="dcterms:W3CDTF">2024-05-28T16:30:54Z</dcterms:modified>
</cp:coreProperties>
</file>