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60" r:id="rId3"/>
    <p:sldId id="361"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E1"/>
    <a:srgbClr val="FBF2EB"/>
    <a:srgbClr val="D2EDF2"/>
    <a:srgbClr val="BDCDE1"/>
    <a:srgbClr val="FB682C"/>
    <a:srgbClr val="FBB12A"/>
    <a:srgbClr val="F2F4FB"/>
    <a:srgbClr val="EDFBFD"/>
    <a:srgbClr val="07BEE4"/>
    <a:srgbClr val="09B8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86447"/>
  </p:normalViewPr>
  <p:slideViewPr>
    <p:cSldViewPr snapToGrid="0" snapToObjects="1">
      <p:cViewPr varScale="1">
        <p:scale>
          <a:sx n="128" d="100"/>
          <a:sy n="128" d="100"/>
        </p:scale>
        <p:origin x="80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www.smartsheet.com/try-it?trp=11892&amp;utm_source=template-powerpoint&amp;utm_medium=content&amp;utm_campaign=Basic+SWOT+Analysis+Marketing+Example-powerpoint-11892&amp;lpa=Basic+SWOT+Analysis+Marketing+Example+powerpoint+11892" TargetMode="External"/><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B79004D8-4AFF-6030-BCEB-9BD5FE92B610}"/>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a:extLst>
              <a:ext uri="{FF2B5EF4-FFF2-40B4-BE49-F238E27FC236}">
                <a16:creationId xmlns:a16="http://schemas.microsoft.com/office/drawing/2014/main" id="{3C5FCE37-2BB3-212C-3117-27BE1EEE3FCC}"/>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a:solidFill>
            <a:schemeClr val="bg1">
              <a:lumMod val="50000"/>
            </a:schemeClr>
          </a:solidFill>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grp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703522"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SWOT ANALYSIS MARKETING TEMPLATE EXAMPLE</a:t>
            </a:r>
          </a:p>
        </p:txBody>
      </p:sp>
      <p:pic>
        <p:nvPicPr>
          <p:cNvPr id="32" name="Picture 31">
            <a:hlinkClick r:id="rId10"/>
            <a:extLst>
              <a:ext uri="{FF2B5EF4-FFF2-40B4-BE49-F238E27FC236}">
                <a16:creationId xmlns:a16="http://schemas.microsoft.com/office/drawing/2014/main" id="{1A2B46E7-E6AF-206C-ACD1-D7EB794C1647}"/>
              </a:ext>
            </a:extLst>
          </p:cNvPr>
          <p:cNvPicPr>
            <a:picLocks noChangeAspect="1"/>
          </p:cNvPicPr>
          <p:nvPr/>
        </p:nvPicPr>
        <p:blipFill>
          <a:blip r:embed="rId11"/>
          <a:stretch>
            <a:fillRect/>
          </a:stretch>
        </p:blipFill>
        <p:spPr>
          <a:xfrm>
            <a:off x="7519916"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4359142"/>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3" name="Right Triangle 22">
            <a:extLst>
              <a:ext uri="{FF2B5EF4-FFF2-40B4-BE49-F238E27FC236}">
                <a16:creationId xmlns:a16="http://schemas.microsoft.com/office/drawing/2014/main" id="{3901D727-18DA-799F-66A2-7D89D0A454A1}"/>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F8010023-AABF-FC8D-CF26-C9A85CB40E25}"/>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73FB78-43BE-79BE-7D91-8698D5C1A559}"/>
              </a:ext>
            </a:extLst>
          </p:cNvPr>
          <p:cNvSpPr txBox="1"/>
          <p:nvPr/>
        </p:nvSpPr>
        <p:spPr>
          <a:xfrm>
            <a:off x="262051" y="251752"/>
            <a:ext cx="2166504" cy="584775"/>
          </a:xfrm>
          <a:prstGeom prst="rect">
            <a:avLst/>
          </a:prstGeom>
          <a:noFill/>
        </p:spPr>
        <p:txBody>
          <a:bodyPr wrap="square">
            <a:spAutoFit/>
          </a:bodyPr>
          <a:lstStyle/>
          <a:p>
            <a:r>
              <a:rPr lang="en-US" sz="1600" dirty="0">
                <a:solidFill>
                  <a:srgbClr val="262626"/>
                </a:solidFill>
                <a:effectLst/>
                <a:latin typeface="Century Gothic" panose="020B0502020202020204" pitchFamily="34" charset="0"/>
                <a:ea typeface="Times New Roman" panose="02020603050405020304" pitchFamily="18" charset="0"/>
                <a:cs typeface="Calibri" panose="020F0502020204030204" pitchFamily="34" charset="0"/>
              </a:rPr>
              <a:t>SWOT ANALYSIS CONDUCTED FOR: </a:t>
            </a:r>
            <a:endParaRPr lang="en-US" sz="1600" dirty="0"/>
          </a:p>
        </p:txBody>
      </p:sp>
      <p:sp>
        <p:nvSpPr>
          <p:cNvPr id="8" name="TextBox 7">
            <a:extLst>
              <a:ext uri="{FF2B5EF4-FFF2-40B4-BE49-F238E27FC236}">
                <a16:creationId xmlns:a16="http://schemas.microsoft.com/office/drawing/2014/main" id="{D579E7F5-F2DE-93CE-0CF1-1D2CA0326D0B}"/>
              </a:ext>
            </a:extLst>
          </p:cNvPr>
          <p:cNvSpPr txBox="1"/>
          <p:nvPr/>
        </p:nvSpPr>
        <p:spPr>
          <a:xfrm>
            <a:off x="2257105" y="244639"/>
            <a:ext cx="9315450" cy="646331"/>
          </a:xfrm>
          <a:prstGeom prst="rect">
            <a:avLst/>
          </a:prstGeom>
          <a:noFill/>
        </p:spPr>
        <p:txBody>
          <a:bodyPr wrap="square">
            <a:spAutoFit/>
          </a:bodyPr>
          <a:lstStyle/>
          <a:p>
            <a:r>
              <a:rPr lang="en-US" sz="36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Positive Charge</a:t>
            </a:r>
            <a:r>
              <a:rPr lang="en-US" sz="3600" dirty="0">
                <a:effectLst/>
              </a:rPr>
              <a:t> </a:t>
            </a:r>
            <a:endParaRPr lang="en-US" sz="3600" dirty="0"/>
          </a:p>
        </p:txBody>
      </p:sp>
      <p:cxnSp>
        <p:nvCxnSpPr>
          <p:cNvPr id="11" name="Straight Connector 10">
            <a:extLst>
              <a:ext uri="{FF2B5EF4-FFF2-40B4-BE49-F238E27FC236}">
                <a16:creationId xmlns:a16="http://schemas.microsoft.com/office/drawing/2014/main" id="{E0D19793-76E5-A197-FA10-68E9F98332E9}"/>
              </a:ext>
            </a:extLst>
          </p:cNvPr>
          <p:cNvCxnSpPr/>
          <p:nvPr/>
        </p:nvCxnSpPr>
        <p:spPr>
          <a:xfrm>
            <a:off x="181841" y="890970"/>
            <a:ext cx="1174692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F059876D-F5A6-D37D-BE7D-B606F9F9EBBC}"/>
              </a:ext>
            </a:extLst>
          </p:cNvPr>
          <p:cNvGraphicFramePr>
            <a:graphicFrameLocks noGrp="1"/>
          </p:cNvGraphicFramePr>
          <p:nvPr>
            <p:extLst>
              <p:ext uri="{D42A27DB-BD31-4B8C-83A1-F6EECF244321}">
                <p14:modId xmlns:p14="http://schemas.microsoft.com/office/powerpoint/2010/main" val="345347367"/>
              </p:ext>
            </p:extLst>
          </p:nvPr>
        </p:nvGraphicFramePr>
        <p:xfrm>
          <a:off x="263237" y="1620737"/>
          <a:ext cx="5669280" cy="4988045"/>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08550">
                <a:tc>
                  <a:txBody>
                    <a:bodyPr/>
                    <a:lstStyle/>
                    <a:p>
                      <a:pPr algn="ctr"/>
                      <a:r>
                        <a:rPr lang="en-US" sz="2800" b="0" kern="1200" dirty="0">
                          <a:solidFill>
                            <a:schemeClr val="tx1"/>
                          </a:solidFill>
                          <a:effectLst/>
                          <a:latin typeface="Century Gothic" panose="020B0502020202020204" pitchFamily="34" charset="0"/>
                          <a:ea typeface="+mn-ea"/>
                          <a:cs typeface="+mn-cs"/>
                        </a:rPr>
                        <a:t>STRENGTHS +</a:t>
                      </a:r>
                      <a:r>
                        <a:rPr lang="en-US" sz="2800" b="0" dirty="0">
                          <a:solidFill>
                            <a:schemeClr val="tx1"/>
                          </a:solidFill>
                          <a:effectLst/>
                          <a:latin typeface="Century Gothic" panose="020B0502020202020204" pitchFamily="34" charset="0"/>
                        </a:rPr>
                        <a:t> </a:t>
                      </a:r>
                      <a:endParaRPr lang="en-US" sz="2800" b="0" dirty="0">
                        <a:solidFill>
                          <a:schemeClr val="tx1"/>
                        </a:solidFill>
                        <a:latin typeface="Century Gothic" panose="020B0502020202020204" pitchFamily="34" charset="0"/>
                      </a:endParaRP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BB12A"/>
                    </a:solidFill>
                  </a:tcPr>
                </a:tc>
                <a:extLst>
                  <a:ext uri="{0D108BD9-81ED-4DB2-BD59-A6C34878D82A}">
                    <a16:rowId xmlns:a16="http://schemas.microsoft.com/office/drawing/2014/main" val="239341550"/>
                  </a:ext>
                </a:extLst>
              </a:tr>
              <a:tr h="869549">
                <a:tc>
                  <a:txBody>
                    <a:bodyPr/>
                    <a:lstStyle/>
                    <a:p>
                      <a:pPr algn="l"/>
                      <a:r>
                        <a:rPr lang="en-US" sz="1400" kern="1200" dirty="0">
                          <a:solidFill>
                            <a:schemeClr val="dk1"/>
                          </a:solidFill>
                          <a:effectLst/>
                          <a:latin typeface="Century Gothic" panose="020B0502020202020204" pitchFamily="34" charset="0"/>
                          <a:ea typeface="+mn-ea"/>
                          <a:cs typeface="+mn-cs"/>
                        </a:rPr>
                        <a:t>In the </a:t>
                      </a:r>
                      <a:r>
                        <a:rPr lang="en-US" sz="1400" i="1" kern="1200" dirty="0">
                          <a:solidFill>
                            <a:schemeClr val="dk1"/>
                          </a:solidFill>
                          <a:effectLst/>
                          <a:latin typeface="Century Gothic" panose="020B0502020202020204" pitchFamily="34" charset="0"/>
                          <a:ea typeface="+mn-ea"/>
                          <a:cs typeface="+mn-cs"/>
                        </a:rPr>
                        <a:t>Strengths</a:t>
                      </a:r>
                      <a:r>
                        <a:rPr lang="en-US" sz="1400" kern="1200" dirty="0">
                          <a:solidFill>
                            <a:schemeClr val="dk1"/>
                          </a:solidFill>
                          <a:effectLst/>
                          <a:latin typeface="Century Gothic" panose="020B0502020202020204" pitchFamily="34" charset="0"/>
                          <a:ea typeface="+mn-ea"/>
                          <a:cs typeface="+mn-cs"/>
                        </a:rPr>
                        <a:t> section of a marketing SWOT template, one should identify and list the unique advantages and core competencies of the company in the context of the market and competitors.</a:t>
                      </a:r>
                      <a:r>
                        <a:rPr lang="en-US" sz="1400" dirty="0">
                          <a:effectLst/>
                          <a:latin typeface="Century Gothic" panose="020B0502020202020204" pitchFamily="34" charset="0"/>
                        </a:rPr>
                        <a:t> </a:t>
                      </a:r>
                      <a:endParaRPr lang="en-US" sz="140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BF2EB"/>
                    </a:solidFill>
                  </a:tcPr>
                </a:tc>
                <a:extLst>
                  <a:ext uri="{0D108BD9-81ED-4DB2-BD59-A6C34878D82A}">
                    <a16:rowId xmlns:a16="http://schemas.microsoft.com/office/drawing/2014/main" val="2698214842"/>
                  </a:ext>
                </a:extLst>
              </a:tr>
              <a:tr h="3343175">
                <a:tc>
                  <a:txBody>
                    <a:bodyPr/>
                    <a:lstStyle/>
                    <a:p>
                      <a:pPr>
                        <a:spcAft>
                          <a:spcPts val="600"/>
                        </a:spcAft>
                      </a:pPr>
                      <a:r>
                        <a:rPr lang="en-US" sz="1500" b="1" kern="1200" dirty="0">
                          <a:solidFill>
                            <a:schemeClr val="dk1"/>
                          </a:solidFill>
                          <a:effectLst/>
                          <a:latin typeface="Century Gothic" panose="020B0502020202020204" pitchFamily="34" charset="0"/>
                          <a:ea typeface="+mn-ea"/>
                          <a:cs typeface="+mn-cs"/>
                        </a:rPr>
                        <a:t>Pioneering Technology: </a:t>
                      </a:r>
                      <a:r>
                        <a:rPr lang="en-US" sz="1500" kern="1200" dirty="0">
                          <a:solidFill>
                            <a:schemeClr val="dk1"/>
                          </a:solidFill>
                          <a:effectLst/>
                          <a:latin typeface="Century Gothic" panose="020B0502020202020204" pitchFamily="34" charset="0"/>
                          <a:ea typeface="+mn-ea"/>
                          <a:cs typeface="+mn-cs"/>
                        </a:rPr>
                        <a:t>Advanced and efficient EV-charging technology that sets us apart from competitors.</a:t>
                      </a:r>
                    </a:p>
                    <a:p>
                      <a:pPr>
                        <a:spcAft>
                          <a:spcPts val="600"/>
                        </a:spcAft>
                      </a:pPr>
                      <a:r>
                        <a:rPr lang="en-US" sz="1500" b="1" kern="1200" dirty="0">
                          <a:solidFill>
                            <a:schemeClr val="dk1"/>
                          </a:solidFill>
                          <a:effectLst/>
                          <a:latin typeface="Century Gothic" panose="020B0502020202020204" pitchFamily="34" charset="0"/>
                          <a:ea typeface="+mn-ea"/>
                          <a:cs typeface="+mn-cs"/>
                        </a:rPr>
                        <a:t>Wide Network: </a:t>
                      </a:r>
                      <a:r>
                        <a:rPr lang="en-US" sz="1500" kern="1200" dirty="0">
                          <a:solidFill>
                            <a:schemeClr val="dk1"/>
                          </a:solidFill>
                          <a:effectLst/>
                          <a:latin typeface="Century Gothic" panose="020B0502020202020204" pitchFamily="34" charset="0"/>
                          <a:ea typeface="+mn-ea"/>
                          <a:cs typeface="+mn-cs"/>
                        </a:rPr>
                        <a:t>An extensive network of charging stations across strategic locations.</a:t>
                      </a:r>
                    </a:p>
                    <a:p>
                      <a:pPr>
                        <a:spcAft>
                          <a:spcPts val="600"/>
                        </a:spcAft>
                      </a:pPr>
                      <a:r>
                        <a:rPr lang="en-US" sz="1500" b="1" kern="1200" dirty="0">
                          <a:solidFill>
                            <a:schemeClr val="dk1"/>
                          </a:solidFill>
                          <a:effectLst/>
                          <a:latin typeface="Century Gothic" panose="020B0502020202020204" pitchFamily="34" charset="0"/>
                          <a:ea typeface="+mn-ea"/>
                          <a:cs typeface="+mn-cs"/>
                        </a:rPr>
                        <a:t>Eco-Friendly Initiatives: </a:t>
                      </a:r>
                      <a:r>
                        <a:rPr lang="en-US" sz="1500" kern="1200" dirty="0">
                          <a:solidFill>
                            <a:schemeClr val="dk1"/>
                          </a:solidFill>
                          <a:effectLst/>
                          <a:latin typeface="Century Gothic" panose="020B0502020202020204" pitchFamily="34" charset="0"/>
                          <a:ea typeface="+mn-ea"/>
                          <a:cs typeface="+mn-cs"/>
                        </a:rPr>
                        <a:t>Commitment to sustainable practices, boosting brand image among eco-conscious consumers.</a:t>
                      </a:r>
                    </a:p>
                    <a:p>
                      <a:pPr algn="l">
                        <a:spcAft>
                          <a:spcPts val="600"/>
                        </a:spcAft>
                      </a:pPr>
                      <a:r>
                        <a:rPr lang="en-US" sz="1500" b="1" kern="1200" dirty="0">
                          <a:solidFill>
                            <a:schemeClr val="dk1"/>
                          </a:solidFill>
                          <a:effectLst/>
                          <a:latin typeface="Century Gothic" panose="020B0502020202020204" pitchFamily="34" charset="0"/>
                          <a:ea typeface="+mn-ea"/>
                          <a:cs typeface="+mn-cs"/>
                        </a:rPr>
                        <a:t>User-Friendly Interface: </a:t>
                      </a:r>
                      <a:r>
                        <a:rPr lang="en-US" sz="1500" kern="1200" dirty="0">
                          <a:solidFill>
                            <a:schemeClr val="dk1"/>
                          </a:solidFill>
                          <a:effectLst/>
                          <a:latin typeface="Century Gothic" panose="020B0502020202020204" pitchFamily="34" charset="0"/>
                          <a:ea typeface="+mn-ea"/>
                          <a:cs typeface="+mn-cs"/>
                        </a:rPr>
                        <a:t>Intuitive and easy-to-use mobile application for seamless charging experiences.</a:t>
                      </a:r>
                    </a:p>
                    <a:p>
                      <a:pPr>
                        <a:spcAft>
                          <a:spcPts val="600"/>
                        </a:spcAft>
                      </a:pPr>
                      <a:r>
                        <a:rPr lang="en-US" sz="1500" b="1" kern="1200" dirty="0">
                          <a:solidFill>
                            <a:schemeClr val="dk1"/>
                          </a:solidFill>
                          <a:effectLst/>
                          <a:latin typeface="Century Gothic" panose="020B0502020202020204" pitchFamily="34" charset="0"/>
                          <a:ea typeface="+mn-ea"/>
                          <a:cs typeface="+mn-cs"/>
                        </a:rPr>
                        <a:t>Strong Partnerships: </a:t>
                      </a:r>
                      <a:r>
                        <a:rPr lang="en-US" sz="1500" kern="1200" dirty="0">
                          <a:solidFill>
                            <a:schemeClr val="dk1"/>
                          </a:solidFill>
                          <a:effectLst/>
                          <a:latin typeface="Century Gothic" panose="020B0502020202020204" pitchFamily="34" charset="0"/>
                          <a:ea typeface="+mn-ea"/>
                          <a:cs typeface="+mn-cs"/>
                        </a:rPr>
                        <a:t>Collaborations with key industry players and municipalities for better reach and accessibility.</a:t>
                      </a:r>
                      <a:r>
                        <a:rPr lang="en-US" sz="1500" dirty="0">
                          <a:effectLst/>
                          <a:latin typeface="Century Gothic" panose="020B0502020202020204" pitchFamily="34" charset="0"/>
                        </a:rPr>
                        <a:t> </a:t>
                      </a:r>
                      <a:endParaRPr lang="en-US" sz="1500" dirty="0">
                        <a:latin typeface="Century Gothic" panose="020B0502020202020204" pitchFamily="34" charset="0"/>
                      </a:endParaRP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graphicFrame>
        <p:nvGraphicFramePr>
          <p:cNvPr id="19" name="Table 18">
            <a:extLst>
              <a:ext uri="{FF2B5EF4-FFF2-40B4-BE49-F238E27FC236}">
                <a16:creationId xmlns:a16="http://schemas.microsoft.com/office/drawing/2014/main" id="{08331876-B44C-DC83-B34D-DC9E8639B36F}"/>
              </a:ext>
            </a:extLst>
          </p:cNvPr>
          <p:cNvGraphicFramePr>
            <a:graphicFrameLocks noGrp="1"/>
          </p:cNvGraphicFramePr>
          <p:nvPr>
            <p:extLst>
              <p:ext uri="{D42A27DB-BD31-4B8C-83A1-F6EECF244321}">
                <p14:modId xmlns:p14="http://schemas.microsoft.com/office/powerpoint/2010/main" val="210504688"/>
              </p:ext>
            </p:extLst>
          </p:nvPr>
        </p:nvGraphicFramePr>
        <p:xfrm>
          <a:off x="6259484" y="1620737"/>
          <a:ext cx="5669280" cy="4992624"/>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11074">
                <a:tc>
                  <a:txBody>
                    <a:bodyPr/>
                    <a:lstStyle/>
                    <a:p>
                      <a:pPr algn="ctr"/>
                      <a:r>
                        <a:rPr lang="en-US" sz="2800" b="0" dirty="0">
                          <a:solidFill>
                            <a:schemeClr val="tx1"/>
                          </a:solidFill>
                          <a:latin typeface="Century Gothic" panose="020B0502020202020204" pitchFamily="34" charset="0"/>
                        </a:rPr>
                        <a:t>WEAKNESSES –</a:t>
                      </a: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B682C"/>
                    </a:solidFill>
                  </a:tcPr>
                </a:tc>
                <a:extLst>
                  <a:ext uri="{0D108BD9-81ED-4DB2-BD59-A6C34878D82A}">
                    <a16:rowId xmlns:a16="http://schemas.microsoft.com/office/drawing/2014/main" val="239341550"/>
                  </a:ext>
                </a:extLst>
              </a:tr>
              <a:tr h="1040618">
                <a:tc>
                  <a:txBody>
                    <a:bodyPr/>
                    <a:lstStyle/>
                    <a:p>
                      <a:pPr algn="l"/>
                      <a:r>
                        <a:rPr lang="en-US" sz="1400" dirty="0">
                          <a:latin typeface="Century Gothic" panose="020B0502020202020204" pitchFamily="34" charset="0"/>
                        </a:rPr>
                        <a:t>In the </a:t>
                      </a:r>
                      <a:r>
                        <a:rPr lang="en-US" sz="1400" i="1" dirty="0">
                          <a:latin typeface="Century Gothic" panose="020B0502020202020204" pitchFamily="34" charset="0"/>
                        </a:rPr>
                        <a:t>Weaknesses</a:t>
                      </a:r>
                      <a:r>
                        <a:rPr lang="en-US" sz="1400" dirty="0">
                          <a:latin typeface="Century Gothic" panose="020B0502020202020204" pitchFamily="34" charset="0"/>
                        </a:rPr>
                        <a:t> section of a marketing SWOT template, one should pinpoint and detail the internal vulnerabilities or areas in need of improvement that might impede the company's growth or performance in the market.</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BEDE1"/>
                    </a:solidFill>
                  </a:tcPr>
                </a:tc>
                <a:extLst>
                  <a:ext uri="{0D108BD9-81ED-4DB2-BD59-A6C34878D82A}">
                    <a16:rowId xmlns:a16="http://schemas.microsoft.com/office/drawing/2014/main" val="2698214842"/>
                  </a:ext>
                </a:extLst>
              </a:tr>
              <a:tr h="3340932">
                <a:tc>
                  <a:txBody>
                    <a:bodyPr/>
                    <a:lstStyle/>
                    <a:p>
                      <a:pPr>
                        <a:spcAft>
                          <a:spcPts val="600"/>
                        </a:spcAft>
                      </a:pPr>
                      <a:r>
                        <a:rPr lang="en-US" sz="1500" b="1" dirty="0">
                          <a:latin typeface="Century Gothic" panose="020B0502020202020204" pitchFamily="34" charset="0"/>
                        </a:rPr>
                        <a:t>Limited Brand Awareness: </a:t>
                      </a:r>
                      <a:r>
                        <a:rPr lang="en-US" sz="1500" dirty="0">
                          <a:latin typeface="Century Gothic" panose="020B0502020202020204" pitchFamily="34" charset="0"/>
                        </a:rPr>
                        <a:t>Not yet widely recognized compared to long-standing competitors.</a:t>
                      </a:r>
                    </a:p>
                    <a:p>
                      <a:pPr>
                        <a:spcAft>
                          <a:spcPts val="600"/>
                        </a:spcAft>
                      </a:pPr>
                      <a:r>
                        <a:rPr lang="en-US" sz="1500" b="1" dirty="0">
                          <a:latin typeface="Century Gothic" panose="020B0502020202020204" pitchFamily="34" charset="0"/>
                        </a:rPr>
                        <a:t>Infrastructure Investment: </a:t>
                      </a:r>
                      <a:r>
                        <a:rPr lang="en-US" sz="1500" dirty="0">
                          <a:latin typeface="Century Gothic" panose="020B0502020202020204" pitchFamily="34" charset="0"/>
                        </a:rPr>
                        <a:t>Initial high costs associated with setting up new charging stations.</a:t>
                      </a:r>
                    </a:p>
                    <a:p>
                      <a:pPr>
                        <a:spcAft>
                          <a:spcPts val="600"/>
                        </a:spcAft>
                      </a:pPr>
                      <a:r>
                        <a:rPr lang="en-US" sz="1500" b="1" dirty="0">
                          <a:latin typeface="Century Gothic" panose="020B0502020202020204" pitchFamily="34" charset="0"/>
                        </a:rPr>
                        <a:t>Dependency on Tech: </a:t>
                      </a:r>
                      <a:r>
                        <a:rPr lang="en-US" sz="1500" dirty="0">
                          <a:latin typeface="Century Gothic" panose="020B0502020202020204" pitchFamily="34" charset="0"/>
                        </a:rPr>
                        <a:t>Heavy reliance on mobile app performance, potentially alienating non-tech-savvy users.</a:t>
                      </a:r>
                    </a:p>
                    <a:p>
                      <a:pPr>
                        <a:spcAft>
                          <a:spcPts val="600"/>
                        </a:spcAft>
                      </a:pPr>
                      <a:r>
                        <a:rPr lang="en-US" sz="1500" b="1" dirty="0">
                          <a:latin typeface="Century Gothic" panose="020B0502020202020204" pitchFamily="34" charset="0"/>
                        </a:rPr>
                        <a:t>Regional Limitations: </a:t>
                      </a:r>
                      <a:r>
                        <a:rPr lang="en-US" sz="1500" dirty="0">
                          <a:latin typeface="Century Gothic" panose="020B0502020202020204" pitchFamily="34" charset="0"/>
                        </a:rPr>
                        <a:t>Predominant presence in urban areas, with limited stations in rural regions.</a:t>
                      </a:r>
                    </a:p>
                    <a:p>
                      <a:pPr>
                        <a:spcAft>
                          <a:spcPts val="600"/>
                        </a:spcAft>
                      </a:pPr>
                      <a:r>
                        <a:rPr lang="en-US" sz="1500" b="1" dirty="0">
                          <a:latin typeface="Century Gothic" panose="020B0502020202020204" pitchFamily="34" charset="0"/>
                        </a:rPr>
                        <a:t>Service Speed: </a:t>
                      </a:r>
                      <a:r>
                        <a:rPr lang="en-US" sz="1500" dirty="0">
                          <a:latin typeface="Century Gothic" panose="020B0502020202020204" pitchFamily="34" charset="0"/>
                        </a:rPr>
                        <a:t>Charging speeds that may not be competitive with the fast-charging solutions currently on the market.</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sp>
        <p:nvSpPr>
          <p:cNvPr id="20" name="TextBox 19">
            <a:extLst>
              <a:ext uri="{FF2B5EF4-FFF2-40B4-BE49-F238E27FC236}">
                <a16:creationId xmlns:a16="http://schemas.microsoft.com/office/drawing/2014/main" id="{393B15B8-870F-59E6-16C2-FE8EDE51E1DB}"/>
              </a:ext>
            </a:extLst>
          </p:cNvPr>
          <p:cNvSpPr txBox="1"/>
          <p:nvPr/>
        </p:nvSpPr>
        <p:spPr>
          <a:xfrm>
            <a:off x="262050" y="1080865"/>
            <a:ext cx="11666713" cy="523220"/>
          </a:xfrm>
          <a:prstGeom prst="rect">
            <a:avLst/>
          </a:prstGeom>
          <a:noFill/>
        </p:spPr>
        <p:txBody>
          <a:bodyPr wrap="square">
            <a:spAutoFit/>
          </a:bodyPr>
          <a:lstStyle/>
          <a:p>
            <a:pPr algn="ctr"/>
            <a:r>
              <a:rPr lang="en-US"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INTERNAL FACTORS</a:t>
            </a:r>
            <a:endParaRPr lang="en-US" sz="2800" dirty="0"/>
          </a:p>
        </p:txBody>
      </p:sp>
    </p:spTree>
    <p:extLst>
      <p:ext uri="{BB962C8B-B14F-4D97-AF65-F5344CB8AC3E}">
        <p14:creationId xmlns:p14="http://schemas.microsoft.com/office/powerpoint/2010/main" val="407064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CC592444-402B-5049-81E4-05EB492BAF10}"/>
              </a:ext>
            </a:extLst>
          </p:cNvPr>
          <p:cNvSpPr/>
          <p:nvPr/>
        </p:nvSpPr>
        <p:spPr>
          <a:xfrm flipH="1">
            <a:off x="0" y="0"/>
            <a:ext cx="12192000" cy="6857998"/>
          </a:xfrm>
          <a:prstGeom prst="rtTriangle">
            <a:avLst/>
          </a:prstGeom>
          <a:gradFill>
            <a:gsLst>
              <a:gs pos="0">
                <a:schemeClr val="bg1">
                  <a:lumMod val="95000"/>
                </a:schemeClr>
              </a:gs>
              <a:gs pos="100000">
                <a:schemeClr val="bg1">
                  <a:lumMod val="8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02CE5DC6-D4BB-6E61-0D2E-27E1C13D1B78}"/>
              </a:ext>
            </a:extLst>
          </p:cNvPr>
          <p:cNvSpPr/>
          <p:nvPr/>
        </p:nvSpPr>
        <p:spPr>
          <a:xfrm flipH="1">
            <a:off x="0" y="2505693"/>
            <a:ext cx="12192000" cy="4364180"/>
          </a:xfrm>
          <a:prstGeom prst="rtTriangle">
            <a:avLst/>
          </a:prstGeom>
          <a:gradFill>
            <a:gsLst>
              <a:gs pos="0">
                <a:schemeClr val="bg1">
                  <a:lumMod val="85000"/>
                </a:schemeClr>
              </a:gs>
              <a:gs pos="99000">
                <a:schemeClr val="bg1">
                  <a:lumMod val="95000"/>
                </a:schemeClr>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873FB78-43BE-79BE-7D91-8698D5C1A559}"/>
              </a:ext>
            </a:extLst>
          </p:cNvPr>
          <p:cNvSpPr txBox="1"/>
          <p:nvPr/>
        </p:nvSpPr>
        <p:spPr>
          <a:xfrm>
            <a:off x="262051" y="251752"/>
            <a:ext cx="2166504" cy="584775"/>
          </a:xfrm>
          <a:prstGeom prst="rect">
            <a:avLst/>
          </a:prstGeom>
          <a:noFill/>
        </p:spPr>
        <p:txBody>
          <a:bodyPr wrap="square">
            <a:spAutoFit/>
          </a:bodyPr>
          <a:lstStyle/>
          <a:p>
            <a:r>
              <a:rPr lang="en-US" sz="1600" dirty="0">
                <a:solidFill>
                  <a:srgbClr val="262626"/>
                </a:solidFill>
                <a:effectLst/>
                <a:latin typeface="Century Gothic" panose="020B0502020202020204" pitchFamily="34" charset="0"/>
                <a:ea typeface="Times New Roman" panose="02020603050405020304" pitchFamily="18" charset="0"/>
                <a:cs typeface="Calibri" panose="020F0502020204030204" pitchFamily="34" charset="0"/>
              </a:rPr>
              <a:t>SWOT ANALYSIS CONDUCTED FOR: </a:t>
            </a:r>
            <a:endParaRPr lang="en-US" sz="1600" dirty="0"/>
          </a:p>
        </p:txBody>
      </p:sp>
      <p:sp>
        <p:nvSpPr>
          <p:cNvPr id="8" name="TextBox 7">
            <a:extLst>
              <a:ext uri="{FF2B5EF4-FFF2-40B4-BE49-F238E27FC236}">
                <a16:creationId xmlns:a16="http://schemas.microsoft.com/office/drawing/2014/main" id="{D579E7F5-F2DE-93CE-0CF1-1D2CA0326D0B}"/>
              </a:ext>
            </a:extLst>
          </p:cNvPr>
          <p:cNvSpPr txBox="1"/>
          <p:nvPr/>
        </p:nvSpPr>
        <p:spPr>
          <a:xfrm>
            <a:off x="2257105" y="244639"/>
            <a:ext cx="9315450" cy="646331"/>
          </a:xfrm>
          <a:prstGeom prst="rect">
            <a:avLst/>
          </a:prstGeom>
          <a:noFill/>
        </p:spPr>
        <p:txBody>
          <a:bodyPr wrap="square">
            <a:spAutoFit/>
          </a:bodyPr>
          <a:lstStyle/>
          <a:p>
            <a:r>
              <a:rPr lang="en-US" sz="36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Positive Charge</a:t>
            </a:r>
            <a:r>
              <a:rPr lang="en-US" sz="3600" dirty="0">
                <a:effectLst/>
              </a:rPr>
              <a:t> </a:t>
            </a:r>
            <a:endParaRPr lang="en-US" sz="3600" dirty="0"/>
          </a:p>
        </p:txBody>
      </p:sp>
      <p:cxnSp>
        <p:nvCxnSpPr>
          <p:cNvPr id="11" name="Straight Connector 10">
            <a:extLst>
              <a:ext uri="{FF2B5EF4-FFF2-40B4-BE49-F238E27FC236}">
                <a16:creationId xmlns:a16="http://schemas.microsoft.com/office/drawing/2014/main" id="{E0D19793-76E5-A197-FA10-68E9F98332E9}"/>
              </a:ext>
            </a:extLst>
          </p:cNvPr>
          <p:cNvCxnSpPr/>
          <p:nvPr/>
        </p:nvCxnSpPr>
        <p:spPr>
          <a:xfrm>
            <a:off x="181841" y="890970"/>
            <a:ext cx="1174692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F059876D-F5A6-D37D-BE7D-B606F9F9EBBC}"/>
              </a:ext>
            </a:extLst>
          </p:cNvPr>
          <p:cNvGraphicFramePr>
            <a:graphicFrameLocks noGrp="1"/>
          </p:cNvGraphicFramePr>
          <p:nvPr>
            <p:extLst>
              <p:ext uri="{D42A27DB-BD31-4B8C-83A1-F6EECF244321}">
                <p14:modId xmlns:p14="http://schemas.microsoft.com/office/powerpoint/2010/main" val="965645635"/>
              </p:ext>
            </p:extLst>
          </p:nvPr>
        </p:nvGraphicFramePr>
        <p:xfrm>
          <a:off x="263237" y="1620737"/>
          <a:ext cx="5669280" cy="4988045"/>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08550">
                <a:tc>
                  <a:txBody>
                    <a:bodyPr/>
                    <a:lstStyle/>
                    <a:p>
                      <a:pPr algn="ctr"/>
                      <a:r>
                        <a:rPr lang="en-US" sz="2800" b="0" kern="1200" dirty="0">
                          <a:solidFill>
                            <a:schemeClr val="tx1"/>
                          </a:solidFill>
                          <a:effectLst/>
                          <a:latin typeface="Century Gothic" panose="020B0502020202020204" pitchFamily="34" charset="0"/>
                          <a:ea typeface="+mn-ea"/>
                          <a:cs typeface="+mn-cs"/>
                        </a:rPr>
                        <a:t>OPPORTUNITIES +</a:t>
                      </a:r>
                      <a:r>
                        <a:rPr lang="en-US" sz="2800" b="0" dirty="0">
                          <a:solidFill>
                            <a:schemeClr val="tx1"/>
                          </a:solidFill>
                          <a:effectLst/>
                          <a:latin typeface="Century Gothic" panose="020B0502020202020204" pitchFamily="34" charset="0"/>
                        </a:rPr>
                        <a:t> </a:t>
                      </a:r>
                      <a:endParaRPr lang="en-US" sz="2800" b="0" dirty="0">
                        <a:solidFill>
                          <a:schemeClr val="tx1"/>
                        </a:solidFill>
                        <a:latin typeface="Century Gothic" panose="020B0502020202020204" pitchFamily="34" charset="0"/>
                      </a:endParaRP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2EDF2"/>
                    </a:solidFill>
                  </a:tcPr>
                </a:tc>
                <a:extLst>
                  <a:ext uri="{0D108BD9-81ED-4DB2-BD59-A6C34878D82A}">
                    <a16:rowId xmlns:a16="http://schemas.microsoft.com/office/drawing/2014/main" val="239341550"/>
                  </a:ext>
                </a:extLst>
              </a:tr>
              <a:tr h="869549">
                <a:tc>
                  <a:txBody>
                    <a:bodyPr/>
                    <a:lstStyle/>
                    <a:p>
                      <a:pPr algn="l"/>
                      <a:r>
                        <a:rPr lang="en-US" sz="1400" kern="1200" dirty="0">
                          <a:solidFill>
                            <a:schemeClr val="dk1"/>
                          </a:solidFill>
                          <a:effectLst/>
                          <a:latin typeface="Century Gothic" panose="020B0502020202020204" pitchFamily="34" charset="0"/>
                          <a:ea typeface="+mn-ea"/>
                          <a:cs typeface="+mn-cs"/>
                        </a:rPr>
                        <a:t>In the </a:t>
                      </a:r>
                      <a:r>
                        <a:rPr lang="en-US" sz="1400" i="1" kern="1200" dirty="0">
                          <a:solidFill>
                            <a:schemeClr val="dk1"/>
                          </a:solidFill>
                          <a:effectLst/>
                          <a:latin typeface="Century Gothic" panose="020B0502020202020204" pitchFamily="34" charset="0"/>
                          <a:ea typeface="+mn-ea"/>
                          <a:cs typeface="+mn-cs"/>
                        </a:rPr>
                        <a:t>Opportunities</a:t>
                      </a:r>
                      <a:r>
                        <a:rPr lang="en-US" sz="1400" kern="1200" dirty="0">
                          <a:solidFill>
                            <a:schemeClr val="dk1"/>
                          </a:solidFill>
                          <a:effectLst/>
                          <a:latin typeface="Century Gothic" panose="020B0502020202020204" pitchFamily="34" charset="0"/>
                          <a:ea typeface="+mn-ea"/>
                          <a:cs typeface="+mn-cs"/>
                        </a:rPr>
                        <a:t> section of a marketing SWOT template, one should identify external factors or trends that the company can capitalize on for growth, market expansion, or increased revenue.</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EDFBFD"/>
                    </a:solidFill>
                  </a:tcPr>
                </a:tc>
                <a:extLst>
                  <a:ext uri="{0D108BD9-81ED-4DB2-BD59-A6C34878D82A}">
                    <a16:rowId xmlns:a16="http://schemas.microsoft.com/office/drawing/2014/main" val="2698214842"/>
                  </a:ext>
                </a:extLst>
              </a:tr>
              <a:tr h="3343175">
                <a:tc>
                  <a:txBody>
                    <a:bodyPr/>
                    <a:lstStyle/>
                    <a:p>
                      <a:pPr>
                        <a:spcAft>
                          <a:spcPts val="600"/>
                        </a:spcAft>
                      </a:pPr>
                      <a:r>
                        <a:rPr lang="en-US" sz="1500" b="1" dirty="0">
                          <a:latin typeface="Century Gothic" panose="020B0502020202020204" pitchFamily="34" charset="0"/>
                        </a:rPr>
                        <a:t>Rising Demand: </a:t>
                      </a:r>
                      <a:r>
                        <a:rPr lang="en-US" sz="1500" dirty="0">
                          <a:latin typeface="Century Gothic" panose="020B0502020202020204" pitchFamily="34" charset="0"/>
                        </a:rPr>
                        <a:t>The global shift toward EVs signifies a growing demand for charging infrastructure.</a:t>
                      </a:r>
                    </a:p>
                    <a:p>
                      <a:pPr>
                        <a:spcAft>
                          <a:spcPts val="600"/>
                        </a:spcAft>
                      </a:pPr>
                      <a:r>
                        <a:rPr lang="en-US" sz="1500" b="1" dirty="0">
                          <a:latin typeface="Century Gothic" panose="020B0502020202020204" pitchFamily="34" charset="0"/>
                        </a:rPr>
                        <a:t>Partnerships: </a:t>
                      </a:r>
                      <a:r>
                        <a:rPr lang="en-US" sz="1500" dirty="0">
                          <a:latin typeface="Century Gothic" panose="020B0502020202020204" pitchFamily="34" charset="0"/>
                        </a:rPr>
                        <a:t>Potential collaborations with businesses (like malls or restaurants) to install charging stations, offering mutual benefits.</a:t>
                      </a:r>
                    </a:p>
                    <a:p>
                      <a:pPr>
                        <a:spcAft>
                          <a:spcPts val="600"/>
                        </a:spcAft>
                      </a:pPr>
                      <a:r>
                        <a:rPr lang="en-US" sz="1500" b="1" dirty="0">
                          <a:latin typeface="Century Gothic" panose="020B0502020202020204" pitchFamily="34" charset="0"/>
                        </a:rPr>
                        <a:t>Innovation: </a:t>
                      </a:r>
                      <a:r>
                        <a:rPr lang="en-US" sz="1500" dirty="0">
                          <a:latin typeface="Century Gothic" panose="020B0502020202020204" pitchFamily="34" charset="0"/>
                        </a:rPr>
                        <a:t>Development of faster charging technologies or green charging solutions powered by renewable energy.</a:t>
                      </a:r>
                    </a:p>
                    <a:p>
                      <a:pPr>
                        <a:spcAft>
                          <a:spcPts val="600"/>
                        </a:spcAft>
                      </a:pPr>
                      <a:r>
                        <a:rPr lang="en-US" sz="1500" b="1" dirty="0">
                          <a:latin typeface="Century Gothic" panose="020B0502020202020204" pitchFamily="34" charset="0"/>
                        </a:rPr>
                        <a:t>Expansion: </a:t>
                      </a:r>
                      <a:r>
                        <a:rPr lang="en-US" sz="1500" dirty="0">
                          <a:latin typeface="Century Gothic" panose="020B0502020202020204" pitchFamily="34" charset="0"/>
                        </a:rPr>
                        <a:t>Penetrating underserved markets or regions with limited EV-charging options.</a:t>
                      </a:r>
                    </a:p>
                    <a:p>
                      <a:pPr>
                        <a:spcAft>
                          <a:spcPts val="600"/>
                        </a:spcAft>
                      </a:pPr>
                      <a:r>
                        <a:rPr lang="en-US" sz="1500" b="1" dirty="0">
                          <a:latin typeface="Century Gothic" panose="020B0502020202020204" pitchFamily="34" charset="0"/>
                        </a:rPr>
                        <a:t>Government Incentives: </a:t>
                      </a:r>
                      <a:r>
                        <a:rPr lang="en-US" sz="1500" dirty="0">
                          <a:latin typeface="Century Gothic" panose="020B0502020202020204" pitchFamily="34" charset="0"/>
                        </a:rPr>
                        <a:t>Leveraging tax breaks or grants meant for green initiatives or infrastructure development.</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graphicFrame>
        <p:nvGraphicFramePr>
          <p:cNvPr id="19" name="Table 18">
            <a:extLst>
              <a:ext uri="{FF2B5EF4-FFF2-40B4-BE49-F238E27FC236}">
                <a16:creationId xmlns:a16="http://schemas.microsoft.com/office/drawing/2014/main" id="{08331876-B44C-DC83-B34D-DC9E8639B36F}"/>
              </a:ext>
            </a:extLst>
          </p:cNvPr>
          <p:cNvGraphicFramePr>
            <a:graphicFrameLocks noGrp="1"/>
          </p:cNvGraphicFramePr>
          <p:nvPr>
            <p:extLst>
              <p:ext uri="{D42A27DB-BD31-4B8C-83A1-F6EECF244321}">
                <p14:modId xmlns:p14="http://schemas.microsoft.com/office/powerpoint/2010/main" val="597027560"/>
              </p:ext>
            </p:extLst>
          </p:nvPr>
        </p:nvGraphicFramePr>
        <p:xfrm>
          <a:off x="6259484" y="1620737"/>
          <a:ext cx="5669280" cy="5111172"/>
        </p:xfrm>
        <a:graphic>
          <a:graphicData uri="http://schemas.openxmlformats.org/drawingml/2006/table">
            <a:tbl>
              <a:tblPr firstRow="1" bandRow="1">
                <a:tableStyleId>{5C22544A-7EE6-4342-B048-85BDC9FD1C3A}</a:tableStyleId>
              </a:tblPr>
              <a:tblGrid>
                <a:gridCol w="5669280">
                  <a:extLst>
                    <a:ext uri="{9D8B030D-6E8A-4147-A177-3AD203B41FA5}">
                      <a16:colId xmlns:a16="http://schemas.microsoft.com/office/drawing/2014/main" val="3715246395"/>
                    </a:ext>
                  </a:extLst>
                </a:gridCol>
              </a:tblGrid>
              <a:tr h="611074">
                <a:tc>
                  <a:txBody>
                    <a:bodyPr/>
                    <a:lstStyle/>
                    <a:p>
                      <a:pPr algn="ctr"/>
                      <a:r>
                        <a:rPr lang="en-US" sz="2800" b="0" dirty="0">
                          <a:solidFill>
                            <a:schemeClr val="tx1"/>
                          </a:solidFill>
                          <a:latin typeface="Century Gothic" panose="020B0502020202020204" pitchFamily="34" charset="0"/>
                        </a:rPr>
                        <a:t>THREATS –</a:t>
                      </a:r>
                    </a:p>
                  </a:txBody>
                  <a:tcPr marL="182880" marR="182880"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BDCDE1"/>
                    </a:solidFill>
                  </a:tcPr>
                </a:tc>
                <a:extLst>
                  <a:ext uri="{0D108BD9-81ED-4DB2-BD59-A6C34878D82A}">
                    <a16:rowId xmlns:a16="http://schemas.microsoft.com/office/drawing/2014/main" val="239341550"/>
                  </a:ext>
                </a:extLst>
              </a:tr>
              <a:tr h="1040618">
                <a:tc>
                  <a:txBody>
                    <a:bodyPr/>
                    <a:lstStyle/>
                    <a:p>
                      <a:pPr algn="l"/>
                      <a:r>
                        <a:rPr lang="en-US" sz="1400" dirty="0">
                          <a:latin typeface="Century Gothic" panose="020B0502020202020204" pitchFamily="34" charset="0"/>
                        </a:rPr>
                        <a:t>In the </a:t>
                      </a:r>
                      <a:r>
                        <a:rPr lang="en-US" sz="1400" i="1" dirty="0">
                          <a:latin typeface="Century Gothic" panose="020B0502020202020204" pitchFamily="34" charset="0"/>
                        </a:rPr>
                        <a:t>Threats</a:t>
                      </a:r>
                      <a:r>
                        <a:rPr lang="en-US" sz="1400" dirty="0">
                          <a:latin typeface="Century Gothic" panose="020B0502020202020204" pitchFamily="34" charset="0"/>
                        </a:rPr>
                        <a:t> section of a marketing SWOT template, one should list external challenges, risks, or barriers that might prevent the company from achieving its goals or might adversely affect the firm’s operations.</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F2F4FB"/>
                    </a:solidFill>
                  </a:tcPr>
                </a:tc>
                <a:extLst>
                  <a:ext uri="{0D108BD9-81ED-4DB2-BD59-A6C34878D82A}">
                    <a16:rowId xmlns:a16="http://schemas.microsoft.com/office/drawing/2014/main" val="2698214842"/>
                  </a:ext>
                </a:extLst>
              </a:tr>
              <a:tr h="3340932">
                <a:tc>
                  <a:txBody>
                    <a:bodyPr/>
                    <a:lstStyle/>
                    <a:p>
                      <a:pPr>
                        <a:spcAft>
                          <a:spcPts val="600"/>
                        </a:spcAft>
                      </a:pPr>
                      <a:r>
                        <a:rPr lang="en-US" sz="1500" b="1" dirty="0">
                          <a:latin typeface="Century Gothic" panose="020B0502020202020204" pitchFamily="34" charset="0"/>
                        </a:rPr>
                        <a:t>Competition: </a:t>
                      </a:r>
                      <a:r>
                        <a:rPr lang="en-US" sz="1500" dirty="0">
                          <a:latin typeface="Century Gothic" panose="020B0502020202020204" pitchFamily="34" charset="0"/>
                        </a:rPr>
                        <a:t>New EV-charging companies or established players that are expanding their networks.</a:t>
                      </a:r>
                    </a:p>
                    <a:p>
                      <a:pPr>
                        <a:spcAft>
                          <a:spcPts val="600"/>
                        </a:spcAft>
                      </a:pPr>
                      <a:r>
                        <a:rPr lang="en-US" sz="1500" b="1" dirty="0">
                          <a:latin typeface="Century Gothic" panose="020B0502020202020204" pitchFamily="34" charset="0"/>
                        </a:rPr>
                        <a:t>Technological Advancements: </a:t>
                      </a:r>
                      <a:r>
                        <a:rPr lang="en-US" sz="1500" dirty="0">
                          <a:latin typeface="Century Gothic" panose="020B0502020202020204" pitchFamily="34" charset="0"/>
                        </a:rPr>
                        <a:t>Rapid changes in EV-charging technology that may render existing stations obsolete.</a:t>
                      </a:r>
                    </a:p>
                    <a:p>
                      <a:pPr>
                        <a:spcAft>
                          <a:spcPts val="600"/>
                        </a:spcAft>
                      </a:pPr>
                      <a:r>
                        <a:rPr lang="en-US" sz="1500" b="1" dirty="0">
                          <a:latin typeface="Century Gothic" panose="020B0502020202020204" pitchFamily="34" charset="0"/>
                        </a:rPr>
                        <a:t>Regulatory Changes: </a:t>
                      </a:r>
                      <a:r>
                        <a:rPr lang="en-US" sz="1500" dirty="0">
                          <a:latin typeface="Century Gothic" panose="020B0502020202020204" pitchFamily="34" charset="0"/>
                        </a:rPr>
                        <a:t>Potential legal or regulatory constraints related to EV infrastructure or energy consumption.</a:t>
                      </a:r>
                    </a:p>
                    <a:p>
                      <a:pPr>
                        <a:spcAft>
                          <a:spcPts val="600"/>
                        </a:spcAft>
                      </a:pPr>
                      <a:r>
                        <a:rPr lang="en-US" sz="1500" b="1" dirty="0">
                          <a:latin typeface="Century Gothic" panose="020B0502020202020204" pitchFamily="34" charset="0"/>
                        </a:rPr>
                        <a:t>Infrastructure Limitations: </a:t>
                      </a:r>
                      <a:r>
                        <a:rPr lang="en-US" sz="1500" dirty="0">
                          <a:latin typeface="Century Gothic" panose="020B0502020202020204" pitchFamily="34" charset="0"/>
                        </a:rPr>
                        <a:t>Constraints in power grids or local infrastructure that could hinder expansion.</a:t>
                      </a:r>
                    </a:p>
                    <a:p>
                      <a:pPr>
                        <a:spcAft>
                          <a:spcPts val="600"/>
                        </a:spcAft>
                      </a:pPr>
                      <a:r>
                        <a:rPr lang="en-US" sz="1500" b="1" dirty="0">
                          <a:latin typeface="Century Gothic" panose="020B0502020202020204" pitchFamily="34" charset="0"/>
                        </a:rPr>
                        <a:t>Economic Fluctuations: </a:t>
                      </a:r>
                      <a:r>
                        <a:rPr lang="en-US" sz="1500" dirty="0">
                          <a:latin typeface="Century Gothic" panose="020B0502020202020204" pitchFamily="34" charset="0"/>
                        </a:rPr>
                        <a:t>Economic downturns that might slow the growth of the EV market, impacting charging demand.</a:t>
                      </a:r>
                    </a:p>
                  </a:txBody>
                  <a:tcPr marL="182880" marR="182880" marT="91440" marB="9144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659181"/>
                  </a:ext>
                </a:extLst>
              </a:tr>
            </a:tbl>
          </a:graphicData>
        </a:graphic>
      </p:graphicFrame>
      <p:sp>
        <p:nvSpPr>
          <p:cNvPr id="20" name="TextBox 19">
            <a:extLst>
              <a:ext uri="{FF2B5EF4-FFF2-40B4-BE49-F238E27FC236}">
                <a16:creationId xmlns:a16="http://schemas.microsoft.com/office/drawing/2014/main" id="{393B15B8-870F-59E6-16C2-FE8EDE51E1DB}"/>
              </a:ext>
            </a:extLst>
          </p:cNvPr>
          <p:cNvSpPr txBox="1"/>
          <p:nvPr/>
        </p:nvSpPr>
        <p:spPr>
          <a:xfrm>
            <a:off x="262050" y="1080865"/>
            <a:ext cx="11666713" cy="523220"/>
          </a:xfrm>
          <a:prstGeom prst="rect">
            <a:avLst/>
          </a:prstGeom>
          <a:noFill/>
        </p:spPr>
        <p:txBody>
          <a:bodyPr wrap="square">
            <a:spAutoFit/>
          </a:bodyPr>
          <a:lstStyle/>
          <a:p>
            <a:pPr algn="ctr"/>
            <a:r>
              <a:rPr lang="en-US"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EXTERNAL FACTORS</a:t>
            </a:r>
            <a:endParaRPr lang="en-US" sz="2800" dirty="0"/>
          </a:p>
        </p:txBody>
      </p:sp>
    </p:spTree>
    <p:extLst>
      <p:ext uri="{BB962C8B-B14F-4D97-AF65-F5344CB8AC3E}">
        <p14:creationId xmlns:p14="http://schemas.microsoft.com/office/powerpoint/2010/main" val="245079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1774</TotalTime>
  <Words>655</Words>
  <Application>Microsoft Macintosh PowerPoint</Application>
  <PresentationFormat>Widescreen</PresentationFormat>
  <Paragraphs>40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41</cp:revision>
  <cp:lastPrinted>2020-08-31T22:23:58Z</cp:lastPrinted>
  <dcterms:created xsi:type="dcterms:W3CDTF">2021-07-07T23:54:57Z</dcterms:created>
  <dcterms:modified xsi:type="dcterms:W3CDTF">2023-11-12T00:14:55Z</dcterms:modified>
</cp:coreProperties>
</file>