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402" r:id="rId2"/>
    <p:sldId id="405" r:id="rId3"/>
    <p:sldId id="406" r:id="rId4"/>
    <p:sldId id="407"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E45D"/>
    <a:srgbClr val="ECF8C2"/>
    <a:srgbClr val="D2F8EE"/>
    <a:srgbClr val="FBEBD4"/>
    <a:srgbClr val="F9D5BF"/>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0" autoAdjust="0"/>
    <p:restoredTop sz="86447"/>
  </p:normalViewPr>
  <p:slideViewPr>
    <p:cSldViewPr snapToGrid="0" snapToObjects="1">
      <p:cViewPr varScale="1">
        <p:scale>
          <a:sx n="128" d="100"/>
          <a:sy n="128" d="100"/>
        </p:scale>
        <p:origin x="408" y="176"/>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51903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559067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071587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684&amp;utm_source=integrated-content&amp;utm_campaign=/content/marketing-roadmap-templates&amp;utm_medium=Digital+Marketing+Roadmap+powerpoint+11684&amp;lpa=Digital+Marketing+Roadmap+powerpoint+11684"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3.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hlinkClick r:id="rId2"/>
            <a:extLst>
              <a:ext uri="{FF2B5EF4-FFF2-40B4-BE49-F238E27FC236}">
                <a16:creationId xmlns:a16="http://schemas.microsoft.com/office/drawing/2014/main" id="{A549C9E6-2F2B-45A3-8880-F5ABAD84956A}"/>
              </a:ext>
            </a:extLst>
          </p:cNvPr>
          <p:cNvPicPr>
            <a:picLocks noChangeAspect="1"/>
          </p:cNvPicPr>
          <p:nvPr/>
        </p:nvPicPr>
        <p:blipFill>
          <a:blip r:embed="rId3"/>
          <a:stretch>
            <a:fillRect/>
          </a:stretch>
        </p:blipFill>
        <p:spPr>
          <a:xfrm>
            <a:off x="7195564" y="291588"/>
            <a:ext cx="4695989" cy="651688"/>
          </a:xfrm>
          <a:prstGeom prst="rect">
            <a:avLst/>
          </a:prstGeom>
        </p:spPr>
      </p:pic>
      <p:sp>
        <p:nvSpPr>
          <p:cNvPr id="5" name="TextBox 4">
            <a:extLst>
              <a:ext uri="{FF2B5EF4-FFF2-40B4-BE49-F238E27FC236}">
                <a16:creationId xmlns:a16="http://schemas.microsoft.com/office/drawing/2014/main" id="{09AB08AC-55A6-2F1D-742E-F4DBB52EB5DD}"/>
              </a:ext>
            </a:extLst>
          </p:cNvPr>
          <p:cNvSpPr txBox="1"/>
          <p:nvPr/>
        </p:nvSpPr>
        <p:spPr>
          <a:xfrm>
            <a:off x="300447" y="253847"/>
            <a:ext cx="3434155" cy="2554545"/>
          </a:xfrm>
          <a:prstGeom prst="rect">
            <a:avLst/>
          </a:prstGeom>
          <a:noFill/>
        </p:spPr>
        <p:txBody>
          <a:bodyPr wrap="square" rtlCol="0">
            <a:spAutoFit/>
          </a:bodyPr>
          <a:lstStyle/>
          <a:p>
            <a:r>
              <a:rPr lang="en-US" sz="4000" b="1" dirty="0">
                <a:solidFill>
                  <a:schemeClr val="tx1">
                    <a:lumMod val="65000"/>
                    <a:lumOff val="35000"/>
                  </a:schemeClr>
                </a:solidFill>
                <a:latin typeface="Century Gothic" panose="020B0502020202020204" pitchFamily="34" charset="0"/>
              </a:rPr>
              <a:t>DIGITAL MARKETING ROADMAP TEMPLATE</a:t>
            </a:r>
          </a:p>
        </p:txBody>
      </p:sp>
      <p:pic>
        <p:nvPicPr>
          <p:cNvPr id="8" name="Picture 7">
            <a:extLst>
              <a:ext uri="{FF2B5EF4-FFF2-40B4-BE49-F238E27FC236}">
                <a16:creationId xmlns:a16="http://schemas.microsoft.com/office/drawing/2014/main" id="{90899FA3-F448-7F2C-7789-B6E39EA2E4C2}"/>
              </a:ext>
            </a:extLst>
          </p:cNvPr>
          <p:cNvPicPr>
            <a:picLocks noChangeAspect="1"/>
          </p:cNvPicPr>
          <p:nvPr/>
        </p:nvPicPr>
        <p:blipFill>
          <a:blip r:embed="rId4"/>
          <a:srcRect/>
          <a:stretch/>
        </p:blipFill>
        <p:spPr>
          <a:xfrm>
            <a:off x="3691085" y="1480457"/>
            <a:ext cx="8037672" cy="5241141"/>
          </a:xfrm>
          <a:prstGeom prst="rect">
            <a:avLst/>
          </a:prstGeom>
        </p:spPr>
      </p:pic>
    </p:spTree>
    <p:extLst>
      <p:ext uri="{BB962C8B-B14F-4D97-AF65-F5344CB8AC3E}">
        <p14:creationId xmlns:p14="http://schemas.microsoft.com/office/powerpoint/2010/main" val="2945984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76B18F-0114-6C14-DC83-0C922069AC28}"/>
              </a:ext>
            </a:extLst>
          </p:cNvPr>
          <p:cNvGrpSpPr/>
          <p:nvPr/>
        </p:nvGrpSpPr>
        <p:grpSpPr>
          <a:xfrm>
            <a:off x="327991" y="661480"/>
            <a:ext cx="11300791" cy="1228537"/>
            <a:chOff x="0" y="0"/>
            <a:chExt cx="9575800" cy="1387792"/>
          </a:xfrm>
        </p:grpSpPr>
        <p:sp>
          <p:nvSpPr>
            <p:cNvPr id="42" name="TextBox 6">
              <a:extLst>
                <a:ext uri="{FF2B5EF4-FFF2-40B4-BE49-F238E27FC236}">
                  <a16:creationId xmlns:a16="http://schemas.microsoft.com/office/drawing/2014/main" id="{1844E5B8-A2B7-ADD5-30C5-E981CC2F388F}"/>
                </a:ext>
              </a:extLst>
            </p:cNvPr>
            <p:cNvSpPr txBox="1"/>
            <p:nvPr/>
          </p:nvSpPr>
          <p:spPr>
            <a:xfrm>
              <a:off x="0" y="12700"/>
              <a:ext cx="1452158" cy="13716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a:latin typeface="Century Gothic" panose="020B0502020202020204" pitchFamily="34" charset="0"/>
                </a:rPr>
                <a:t>SOCIAL</a:t>
              </a:r>
              <a:r>
                <a:rPr lang="en-US" sz="1800" baseline="0">
                  <a:latin typeface="Century Gothic" panose="020B0502020202020204" pitchFamily="34" charset="0"/>
                </a:rPr>
                <a:t> MEDIA</a:t>
              </a:r>
            </a:p>
          </p:txBody>
        </p:sp>
        <p:sp>
          <p:nvSpPr>
            <p:cNvPr id="43" name="Graphic 8">
              <a:extLst>
                <a:ext uri="{FF2B5EF4-FFF2-40B4-BE49-F238E27FC236}">
                  <a16:creationId xmlns:a16="http://schemas.microsoft.com/office/drawing/2014/main" id="{93271A20-CC2E-01E6-34E5-233F6794353F}"/>
                </a:ext>
              </a:extLst>
            </p:cNvPr>
            <p:cNvSpPr>
              <a:spLocks noChangeAspect="1"/>
            </p:cNvSpPr>
            <p:nvPr/>
          </p:nvSpPr>
          <p:spPr>
            <a:xfrm>
              <a:off x="1372872" y="16192"/>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CAD6C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pic>
          <p:nvPicPr>
            <p:cNvPr id="44" name="Graphic 11" descr="Social network with solid fill">
              <a:extLst>
                <a:ext uri="{FF2B5EF4-FFF2-40B4-BE49-F238E27FC236}">
                  <a16:creationId xmlns:a16="http://schemas.microsoft.com/office/drawing/2014/main" id="{F4D707C0-C389-4BE9-D20B-683F073F2665}"/>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a:off x="941127" y="284083"/>
              <a:ext cx="764749" cy="1057292"/>
            </a:xfrm>
            <a:prstGeom prst="rect">
              <a:avLst/>
            </a:prstGeom>
          </p:spPr>
        </p:pic>
        <p:sp>
          <p:nvSpPr>
            <p:cNvPr id="45" name="TextBox 12">
              <a:extLst>
                <a:ext uri="{FF2B5EF4-FFF2-40B4-BE49-F238E27FC236}">
                  <a16:creationId xmlns:a16="http://schemas.microsoft.com/office/drawing/2014/main" id="{22AA81BF-CF3A-1E45-948A-0A3976D16021}"/>
                </a:ext>
              </a:extLst>
            </p:cNvPr>
            <p:cNvSpPr txBox="1"/>
            <p:nvPr/>
          </p:nvSpPr>
          <p:spPr>
            <a:xfrm>
              <a:off x="2311400" y="0"/>
              <a:ext cx="7264400" cy="1371600"/>
            </a:xfrm>
            <a:prstGeom prst="rect">
              <a:avLst/>
            </a:prstGeom>
            <a:solidFill>
              <a:srgbClr val="ECF3EB"/>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46" name="TextBox 13">
              <a:extLst>
                <a:ext uri="{FF2B5EF4-FFF2-40B4-BE49-F238E27FC236}">
                  <a16:creationId xmlns:a16="http://schemas.microsoft.com/office/drawing/2014/main" id="{DFE31381-52F6-D84F-B7FC-CA467734053B}"/>
                </a:ext>
              </a:extLst>
            </p:cNvPr>
            <p:cNvSpPr txBox="1"/>
            <p:nvPr/>
          </p:nvSpPr>
          <p:spPr>
            <a:xfrm>
              <a:off x="2413000" y="114300"/>
              <a:ext cx="23114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Social Media Initiative – Spring 1.0</a:t>
              </a:r>
            </a:p>
          </p:txBody>
        </p:sp>
        <p:sp>
          <p:nvSpPr>
            <p:cNvPr id="47" name="TextBox 14">
              <a:extLst>
                <a:ext uri="{FF2B5EF4-FFF2-40B4-BE49-F238E27FC236}">
                  <a16:creationId xmlns:a16="http://schemas.microsoft.com/office/drawing/2014/main" id="{C4BC124C-19C0-AE4E-A038-3208EF3D9C88}"/>
                </a:ext>
              </a:extLst>
            </p:cNvPr>
            <p:cNvSpPr txBox="1"/>
            <p:nvPr/>
          </p:nvSpPr>
          <p:spPr>
            <a:xfrm>
              <a:off x="4114800" y="533400"/>
              <a:ext cx="10287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Social Media Initiative – Spring 2.0</a:t>
              </a:r>
            </a:p>
          </p:txBody>
        </p:sp>
        <p:sp>
          <p:nvSpPr>
            <p:cNvPr id="48" name="TextBox 15">
              <a:extLst>
                <a:ext uri="{FF2B5EF4-FFF2-40B4-BE49-F238E27FC236}">
                  <a16:creationId xmlns:a16="http://schemas.microsoft.com/office/drawing/2014/main" id="{0BDC66C5-58EC-3B4D-A6DF-412FB4C3F7EA}"/>
                </a:ext>
              </a:extLst>
            </p:cNvPr>
            <p:cNvSpPr txBox="1"/>
            <p:nvPr/>
          </p:nvSpPr>
          <p:spPr>
            <a:xfrm>
              <a:off x="2832100" y="533400"/>
              <a:ext cx="749300" cy="7315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0" i="0" u="none" strike="noStrike">
                  <a:solidFill>
                    <a:schemeClr val="dk1"/>
                  </a:solidFill>
                  <a:effectLst/>
                  <a:latin typeface="Century Gothic" panose="020B0502020202020204" pitchFamily="34" charset="0"/>
                  <a:ea typeface="+mn-ea"/>
                  <a:cs typeface="+mn-cs"/>
                </a:rPr>
                <a:t>Social Media Takeover</a:t>
              </a:r>
              <a:endParaRPr lang="en-US" sz="800" baseline="0">
                <a:latin typeface="Century Gothic" panose="020B0502020202020204" pitchFamily="34" charset="0"/>
              </a:endParaRPr>
            </a:p>
          </p:txBody>
        </p:sp>
        <p:sp>
          <p:nvSpPr>
            <p:cNvPr id="49" name="TextBox 16">
              <a:extLst>
                <a:ext uri="{FF2B5EF4-FFF2-40B4-BE49-F238E27FC236}">
                  <a16:creationId xmlns:a16="http://schemas.microsoft.com/office/drawing/2014/main" id="{93C8FD22-937B-2542-9C24-DFCB8C29BC06}"/>
                </a:ext>
              </a:extLst>
            </p:cNvPr>
            <p:cNvSpPr txBox="1"/>
            <p:nvPr/>
          </p:nvSpPr>
          <p:spPr>
            <a:xfrm>
              <a:off x="5270500" y="114300"/>
              <a:ext cx="9144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Influencer Collab – Summer</a:t>
              </a:r>
            </a:p>
          </p:txBody>
        </p:sp>
        <p:sp>
          <p:nvSpPr>
            <p:cNvPr id="50" name="TextBox 17">
              <a:extLst>
                <a:ext uri="{FF2B5EF4-FFF2-40B4-BE49-F238E27FC236}">
                  <a16:creationId xmlns:a16="http://schemas.microsoft.com/office/drawing/2014/main" id="{7F50D09D-FD83-E540-8053-FBE3575EE315}"/>
                </a:ext>
              </a:extLst>
            </p:cNvPr>
            <p:cNvSpPr txBox="1"/>
            <p:nvPr/>
          </p:nvSpPr>
          <p:spPr>
            <a:xfrm>
              <a:off x="5270500" y="934720"/>
              <a:ext cx="42037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Social Media Initiative – Holiday</a:t>
              </a:r>
            </a:p>
          </p:txBody>
        </p:sp>
      </p:grpSp>
      <p:grpSp>
        <p:nvGrpSpPr>
          <p:cNvPr id="4" name="Group 3">
            <a:extLst>
              <a:ext uri="{FF2B5EF4-FFF2-40B4-BE49-F238E27FC236}">
                <a16:creationId xmlns:a16="http://schemas.microsoft.com/office/drawing/2014/main" id="{FC5499B0-656D-73A8-5DB1-8CA24335A6D3}"/>
              </a:ext>
            </a:extLst>
          </p:cNvPr>
          <p:cNvGrpSpPr/>
          <p:nvPr/>
        </p:nvGrpSpPr>
        <p:grpSpPr>
          <a:xfrm>
            <a:off x="327991" y="3382196"/>
            <a:ext cx="11300791" cy="914400"/>
            <a:chOff x="0" y="3073402"/>
            <a:chExt cx="9575800" cy="1059419"/>
          </a:xfrm>
        </p:grpSpPr>
        <p:sp>
          <p:nvSpPr>
            <p:cNvPr id="35" name="TextBox 33">
              <a:extLst>
                <a:ext uri="{FF2B5EF4-FFF2-40B4-BE49-F238E27FC236}">
                  <a16:creationId xmlns:a16="http://schemas.microsoft.com/office/drawing/2014/main" id="{C0768FE4-32D7-1A43-AAEF-CD0EC5D3224E}"/>
                </a:ext>
              </a:extLst>
            </p:cNvPr>
            <p:cNvSpPr txBox="1"/>
            <p:nvPr/>
          </p:nvSpPr>
          <p:spPr>
            <a:xfrm>
              <a:off x="0" y="3073402"/>
              <a:ext cx="1452158" cy="1059418"/>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aseline="0" dirty="0">
                  <a:latin typeface="Century Gothic" panose="020B0502020202020204" pitchFamily="34" charset="0"/>
                </a:rPr>
                <a:t>MARKET RESEARCH</a:t>
              </a:r>
            </a:p>
          </p:txBody>
        </p:sp>
        <p:sp>
          <p:nvSpPr>
            <p:cNvPr id="36" name="Graphic 8">
              <a:extLst>
                <a:ext uri="{FF2B5EF4-FFF2-40B4-BE49-F238E27FC236}">
                  <a16:creationId xmlns:a16="http://schemas.microsoft.com/office/drawing/2014/main" id="{67350A25-D786-FB43-A552-176E50231B93}"/>
                </a:ext>
              </a:extLst>
            </p:cNvPr>
            <p:cNvSpPr>
              <a:spLocks/>
            </p:cNvSpPr>
            <p:nvPr/>
          </p:nvSpPr>
          <p:spPr>
            <a:xfrm>
              <a:off x="1372872" y="3073402"/>
              <a:ext cx="744492" cy="105941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EBCBB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TextBox 36">
              <a:extLst>
                <a:ext uri="{FF2B5EF4-FFF2-40B4-BE49-F238E27FC236}">
                  <a16:creationId xmlns:a16="http://schemas.microsoft.com/office/drawing/2014/main" id="{B2AD5410-BBC5-4E41-A6DC-B730D91F774A}"/>
                </a:ext>
              </a:extLst>
            </p:cNvPr>
            <p:cNvSpPr txBox="1"/>
            <p:nvPr/>
          </p:nvSpPr>
          <p:spPr>
            <a:xfrm>
              <a:off x="2311400" y="3073402"/>
              <a:ext cx="7264400" cy="1059419"/>
            </a:xfrm>
            <a:prstGeom prst="rect">
              <a:avLst/>
            </a:prstGeom>
            <a:solidFill>
              <a:srgbClr val="F7E5DD"/>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39" name="TextBox 37">
              <a:extLst>
                <a:ext uri="{FF2B5EF4-FFF2-40B4-BE49-F238E27FC236}">
                  <a16:creationId xmlns:a16="http://schemas.microsoft.com/office/drawing/2014/main" id="{6AF1F054-6955-954E-94B7-1E87BF66F69A}"/>
                </a:ext>
              </a:extLst>
            </p:cNvPr>
            <p:cNvSpPr txBox="1"/>
            <p:nvPr/>
          </p:nvSpPr>
          <p:spPr>
            <a:xfrm>
              <a:off x="2413000" y="3187701"/>
              <a:ext cx="23114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Surveys</a:t>
              </a:r>
            </a:p>
          </p:txBody>
        </p:sp>
        <p:sp>
          <p:nvSpPr>
            <p:cNvPr id="40" name="TextBox 41">
              <a:extLst>
                <a:ext uri="{FF2B5EF4-FFF2-40B4-BE49-F238E27FC236}">
                  <a16:creationId xmlns:a16="http://schemas.microsoft.com/office/drawing/2014/main" id="{F54AD9BD-C6D4-0546-B350-4BB47AF76576}"/>
                </a:ext>
              </a:extLst>
            </p:cNvPr>
            <p:cNvSpPr txBox="1"/>
            <p:nvPr/>
          </p:nvSpPr>
          <p:spPr>
            <a:xfrm>
              <a:off x="5270500" y="3589021"/>
              <a:ext cx="42037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Impact Studies</a:t>
              </a:r>
            </a:p>
          </p:txBody>
        </p:sp>
        <p:pic>
          <p:nvPicPr>
            <p:cNvPr id="41" name="Graphic 52" descr="Research with solid fill">
              <a:extLst>
                <a:ext uri="{FF2B5EF4-FFF2-40B4-BE49-F238E27FC236}">
                  <a16:creationId xmlns:a16="http://schemas.microsoft.com/office/drawing/2014/main" id="{45501DEA-EB92-4BF9-A3B1-A3431D5BBBAE}"/>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flipH="1">
              <a:off x="1128462" y="3193126"/>
              <a:ext cx="619858" cy="847535"/>
            </a:xfrm>
            <a:prstGeom prst="rect">
              <a:avLst/>
            </a:prstGeom>
          </p:spPr>
        </p:pic>
      </p:grpSp>
      <p:grpSp>
        <p:nvGrpSpPr>
          <p:cNvPr id="5" name="Group 4">
            <a:extLst>
              <a:ext uri="{FF2B5EF4-FFF2-40B4-BE49-F238E27FC236}">
                <a16:creationId xmlns:a16="http://schemas.microsoft.com/office/drawing/2014/main" id="{B22B8F2A-9031-F104-F936-4D7640636B04}"/>
              </a:ext>
            </a:extLst>
          </p:cNvPr>
          <p:cNvGrpSpPr/>
          <p:nvPr/>
        </p:nvGrpSpPr>
        <p:grpSpPr>
          <a:xfrm>
            <a:off x="327991" y="2021837"/>
            <a:ext cx="11300791" cy="1214203"/>
            <a:chOff x="0" y="1536700"/>
            <a:chExt cx="9575800" cy="1371600"/>
          </a:xfrm>
        </p:grpSpPr>
        <p:sp>
          <p:nvSpPr>
            <p:cNvPr id="25" name="TextBox 18">
              <a:extLst>
                <a:ext uri="{FF2B5EF4-FFF2-40B4-BE49-F238E27FC236}">
                  <a16:creationId xmlns:a16="http://schemas.microsoft.com/office/drawing/2014/main" id="{0F437706-A38B-E34A-9466-94D4BE04A2BF}"/>
                </a:ext>
              </a:extLst>
            </p:cNvPr>
            <p:cNvSpPr txBox="1"/>
            <p:nvPr/>
          </p:nvSpPr>
          <p:spPr>
            <a:xfrm>
              <a:off x="0" y="1536700"/>
              <a:ext cx="1587500" cy="13716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aseline="0" dirty="0">
                  <a:latin typeface="Century Gothic" panose="020B0502020202020204" pitchFamily="34" charset="0"/>
                </a:rPr>
                <a:t>CONTENT </a:t>
              </a:r>
            </a:p>
            <a:p>
              <a:r>
                <a:rPr lang="en-US" sz="1800" baseline="0" dirty="0">
                  <a:latin typeface="Century Gothic" panose="020B0502020202020204" pitchFamily="34" charset="0"/>
                </a:rPr>
                <a:t>MARKETING</a:t>
              </a:r>
            </a:p>
          </p:txBody>
        </p:sp>
        <p:sp>
          <p:nvSpPr>
            <p:cNvPr id="26" name="Graphic 8">
              <a:extLst>
                <a:ext uri="{FF2B5EF4-FFF2-40B4-BE49-F238E27FC236}">
                  <a16:creationId xmlns:a16="http://schemas.microsoft.com/office/drawing/2014/main" id="{7C1EBC55-A104-B84B-9E5E-328AC2A5C5C4}"/>
                </a:ext>
              </a:extLst>
            </p:cNvPr>
            <p:cNvSpPr>
              <a:spLocks noChangeAspect="1"/>
            </p:cNvSpPr>
            <p:nvPr/>
          </p:nvSpPr>
          <p:spPr>
            <a:xfrm>
              <a:off x="1372872" y="1536700"/>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DDCFB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TextBox 21">
              <a:extLst>
                <a:ext uri="{FF2B5EF4-FFF2-40B4-BE49-F238E27FC236}">
                  <a16:creationId xmlns:a16="http://schemas.microsoft.com/office/drawing/2014/main" id="{CDDCB58D-F070-5141-8981-09DA840738A2}"/>
                </a:ext>
              </a:extLst>
            </p:cNvPr>
            <p:cNvSpPr txBox="1"/>
            <p:nvPr/>
          </p:nvSpPr>
          <p:spPr>
            <a:xfrm>
              <a:off x="2311400" y="1536700"/>
              <a:ext cx="7264400" cy="1371600"/>
            </a:xfrm>
            <a:prstGeom prst="rect">
              <a:avLst/>
            </a:prstGeom>
            <a:solidFill>
              <a:srgbClr val="F0E6D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28" name="TextBox 22">
              <a:extLst>
                <a:ext uri="{FF2B5EF4-FFF2-40B4-BE49-F238E27FC236}">
                  <a16:creationId xmlns:a16="http://schemas.microsoft.com/office/drawing/2014/main" id="{4C83B1D7-BE26-8948-9914-2AC3B5F69F69}"/>
                </a:ext>
              </a:extLst>
            </p:cNvPr>
            <p:cNvSpPr txBox="1"/>
            <p:nvPr/>
          </p:nvSpPr>
          <p:spPr>
            <a:xfrm>
              <a:off x="2413000" y="1638300"/>
              <a:ext cx="2311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Sponsored Content</a:t>
              </a:r>
            </a:p>
          </p:txBody>
        </p:sp>
        <p:sp>
          <p:nvSpPr>
            <p:cNvPr id="29" name="TextBox 25">
              <a:extLst>
                <a:ext uri="{FF2B5EF4-FFF2-40B4-BE49-F238E27FC236}">
                  <a16:creationId xmlns:a16="http://schemas.microsoft.com/office/drawing/2014/main" id="{C1543279-7174-4842-85F1-E2FB620BC89F}"/>
                </a:ext>
              </a:extLst>
            </p:cNvPr>
            <p:cNvSpPr txBox="1"/>
            <p:nvPr/>
          </p:nvSpPr>
          <p:spPr>
            <a:xfrm>
              <a:off x="6223000" y="1638300"/>
              <a:ext cx="1188720" cy="11887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0" i="0" u="none" strike="noStrike">
                  <a:solidFill>
                    <a:schemeClr val="dk1"/>
                  </a:solidFill>
                  <a:effectLst/>
                  <a:latin typeface="Century Gothic" panose="020B0502020202020204" pitchFamily="34" charset="0"/>
                  <a:ea typeface="+mn-ea"/>
                  <a:cs typeface="+mn-cs"/>
                </a:rPr>
                <a:t>Landing</a:t>
              </a:r>
              <a:r>
                <a:rPr lang="en-US" sz="1000" b="0" i="0" u="none" strike="noStrike" baseline="0">
                  <a:solidFill>
                    <a:schemeClr val="dk1"/>
                  </a:solidFill>
                  <a:effectLst/>
                  <a:latin typeface="Century Gothic" panose="020B0502020202020204" pitchFamily="34" charset="0"/>
                  <a:ea typeface="+mn-ea"/>
                  <a:cs typeface="+mn-cs"/>
                </a:rPr>
                <a:t> Redesign</a:t>
              </a:r>
              <a:endParaRPr lang="en-US" sz="800" baseline="0">
                <a:latin typeface="Century Gothic" panose="020B0502020202020204" pitchFamily="34" charset="0"/>
              </a:endParaRPr>
            </a:p>
          </p:txBody>
        </p:sp>
        <p:sp>
          <p:nvSpPr>
            <p:cNvPr id="30" name="TextBox 26">
              <a:extLst>
                <a:ext uri="{FF2B5EF4-FFF2-40B4-BE49-F238E27FC236}">
                  <a16:creationId xmlns:a16="http://schemas.microsoft.com/office/drawing/2014/main" id="{C2830F70-69A9-E146-84D6-A3F1732AA1B5}"/>
                </a:ext>
              </a:extLst>
            </p:cNvPr>
            <p:cNvSpPr txBox="1"/>
            <p:nvPr/>
          </p:nvSpPr>
          <p:spPr>
            <a:xfrm>
              <a:off x="7569200" y="1638300"/>
              <a:ext cx="1803400" cy="73152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eBook</a:t>
              </a:r>
            </a:p>
          </p:txBody>
        </p:sp>
        <p:sp>
          <p:nvSpPr>
            <p:cNvPr id="31" name="TextBox 27">
              <a:extLst>
                <a:ext uri="{FF2B5EF4-FFF2-40B4-BE49-F238E27FC236}">
                  <a16:creationId xmlns:a16="http://schemas.microsoft.com/office/drawing/2014/main" id="{5691CDAC-5B7D-B444-896C-1D44A52A9251}"/>
                </a:ext>
              </a:extLst>
            </p:cNvPr>
            <p:cNvSpPr txBox="1"/>
            <p:nvPr/>
          </p:nvSpPr>
          <p:spPr>
            <a:xfrm>
              <a:off x="4737100" y="2067560"/>
              <a:ext cx="13843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Webinar</a:t>
              </a:r>
            </a:p>
          </p:txBody>
        </p:sp>
        <p:sp>
          <p:nvSpPr>
            <p:cNvPr id="32" name="TextBox 32">
              <a:extLst>
                <a:ext uri="{FF2B5EF4-FFF2-40B4-BE49-F238E27FC236}">
                  <a16:creationId xmlns:a16="http://schemas.microsoft.com/office/drawing/2014/main" id="{223CF0FE-295B-FD41-A240-5691A142120C}"/>
                </a:ext>
              </a:extLst>
            </p:cNvPr>
            <p:cNvSpPr txBox="1"/>
            <p:nvPr/>
          </p:nvSpPr>
          <p:spPr>
            <a:xfrm>
              <a:off x="4279900" y="2496820"/>
              <a:ext cx="1676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White Papers</a:t>
              </a:r>
            </a:p>
          </p:txBody>
        </p:sp>
        <p:pic>
          <p:nvPicPr>
            <p:cNvPr id="33" name="Graphic 54" descr="Document with solid fill">
              <a:extLst>
                <a:ext uri="{FF2B5EF4-FFF2-40B4-BE49-F238E27FC236}">
                  <a16:creationId xmlns:a16="http://schemas.microsoft.com/office/drawing/2014/main" id="{C947822C-ECFD-49DE-F678-D82F1B99395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37368" y="2100298"/>
              <a:ext cx="602047" cy="771132"/>
            </a:xfrm>
            <a:prstGeom prst="rect">
              <a:avLst/>
            </a:prstGeom>
          </p:spPr>
        </p:pic>
        <p:pic>
          <p:nvPicPr>
            <p:cNvPr id="34" name="Graphic 56" descr="Image with solid fill">
              <a:extLst>
                <a:ext uri="{FF2B5EF4-FFF2-40B4-BE49-F238E27FC236}">
                  <a16:creationId xmlns:a16="http://schemas.microsoft.com/office/drawing/2014/main" id="{B45A4F97-C140-BC09-9EBA-70F76D7DA49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75590" y="2249993"/>
              <a:ext cx="422541" cy="480934"/>
            </a:xfrm>
            <a:prstGeom prst="rect">
              <a:avLst/>
            </a:prstGeom>
          </p:spPr>
        </p:pic>
      </p:grpSp>
      <p:grpSp>
        <p:nvGrpSpPr>
          <p:cNvPr id="6" name="Group 5">
            <a:extLst>
              <a:ext uri="{FF2B5EF4-FFF2-40B4-BE49-F238E27FC236}">
                <a16:creationId xmlns:a16="http://schemas.microsoft.com/office/drawing/2014/main" id="{371BC64B-03AB-831F-23A5-134E0BE90166}"/>
              </a:ext>
            </a:extLst>
          </p:cNvPr>
          <p:cNvGrpSpPr/>
          <p:nvPr/>
        </p:nvGrpSpPr>
        <p:grpSpPr>
          <a:xfrm>
            <a:off x="327991" y="4382787"/>
            <a:ext cx="11300791" cy="1229370"/>
            <a:chOff x="0" y="4203700"/>
            <a:chExt cx="9575800" cy="1388733"/>
          </a:xfrm>
        </p:grpSpPr>
        <p:sp>
          <p:nvSpPr>
            <p:cNvPr id="15" name="TextBox 42">
              <a:extLst>
                <a:ext uri="{FF2B5EF4-FFF2-40B4-BE49-F238E27FC236}">
                  <a16:creationId xmlns:a16="http://schemas.microsoft.com/office/drawing/2014/main" id="{CF9C7F2B-CF15-DA4F-8D1A-120AE9500E93}"/>
                </a:ext>
              </a:extLst>
            </p:cNvPr>
            <p:cNvSpPr txBox="1"/>
            <p:nvPr/>
          </p:nvSpPr>
          <p:spPr>
            <a:xfrm>
              <a:off x="0" y="4216411"/>
              <a:ext cx="1452158" cy="1376022"/>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aseline="0">
                  <a:latin typeface="Century Gothic" panose="020B0502020202020204" pitchFamily="34" charset="0"/>
                </a:rPr>
                <a:t>ONLINE</a:t>
              </a:r>
            </a:p>
          </p:txBody>
        </p:sp>
        <p:sp>
          <p:nvSpPr>
            <p:cNvPr id="16" name="Graphic 8">
              <a:extLst>
                <a:ext uri="{FF2B5EF4-FFF2-40B4-BE49-F238E27FC236}">
                  <a16:creationId xmlns:a16="http://schemas.microsoft.com/office/drawing/2014/main" id="{8953AD44-7F17-E44B-8E4A-CB91900FC5D0}"/>
                </a:ext>
              </a:extLst>
            </p:cNvPr>
            <p:cNvSpPr>
              <a:spLocks noChangeAspect="1"/>
            </p:cNvSpPr>
            <p:nvPr/>
          </p:nvSpPr>
          <p:spPr>
            <a:xfrm>
              <a:off x="1372872" y="4216411"/>
              <a:ext cx="744492" cy="137253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bg2">
                <a:lumMod val="9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TextBox 44">
              <a:extLst>
                <a:ext uri="{FF2B5EF4-FFF2-40B4-BE49-F238E27FC236}">
                  <a16:creationId xmlns:a16="http://schemas.microsoft.com/office/drawing/2014/main" id="{D81E0419-99BF-1749-B916-04C25633EC25}"/>
                </a:ext>
              </a:extLst>
            </p:cNvPr>
            <p:cNvSpPr txBox="1"/>
            <p:nvPr/>
          </p:nvSpPr>
          <p:spPr>
            <a:xfrm>
              <a:off x="2311400" y="4203700"/>
              <a:ext cx="7264400" cy="1371600"/>
            </a:xfrm>
            <a:prstGeom prst="rect">
              <a:avLst/>
            </a:prstGeom>
            <a:solidFill>
              <a:schemeClr val="bg1">
                <a:lumMod val="95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8" name="TextBox 45">
              <a:extLst>
                <a:ext uri="{FF2B5EF4-FFF2-40B4-BE49-F238E27FC236}">
                  <a16:creationId xmlns:a16="http://schemas.microsoft.com/office/drawing/2014/main" id="{61D37BEA-B0BB-334B-8C19-830E846B081F}"/>
                </a:ext>
              </a:extLst>
            </p:cNvPr>
            <p:cNvSpPr txBox="1"/>
            <p:nvPr/>
          </p:nvSpPr>
          <p:spPr>
            <a:xfrm>
              <a:off x="2413000" y="4305369"/>
              <a:ext cx="2311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Website</a:t>
              </a:r>
            </a:p>
          </p:txBody>
        </p:sp>
        <p:sp>
          <p:nvSpPr>
            <p:cNvPr id="19" name="TextBox 46">
              <a:extLst>
                <a:ext uri="{FF2B5EF4-FFF2-40B4-BE49-F238E27FC236}">
                  <a16:creationId xmlns:a16="http://schemas.microsoft.com/office/drawing/2014/main" id="{7DA02123-9852-5F48-817A-7176A85EF039}"/>
                </a:ext>
              </a:extLst>
            </p:cNvPr>
            <p:cNvSpPr txBox="1">
              <a:spLocks noChangeAspect="1"/>
            </p:cNvSpPr>
            <p:nvPr/>
          </p:nvSpPr>
          <p:spPr>
            <a:xfrm>
              <a:off x="8732520" y="4828981"/>
              <a:ext cx="640080" cy="640514"/>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0" i="0" u="none" strike="noStrike">
                  <a:solidFill>
                    <a:schemeClr val="dk1"/>
                  </a:solidFill>
                  <a:effectLst/>
                  <a:latin typeface="Century Gothic" panose="020B0502020202020204" pitchFamily="34" charset="0"/>
                  <a:ea typeface="+mn-ea"/>
                  <a:cs typeface="+mn-cs"/>
                </a:rPr>
                <a:t>Mobile</a:t>
              </a:r>
            </a:p>
            <a:p>
              <a:r>
                <a:rPr lang="en-US" sz="1000" b="0" i="0" u="none" strike="noStrike" baseline="0">
                  <a:solidFill>
                    <a:schemeClr val="dk1"/>
                  </a:solidFill>
                  <a:effectLst/>
                  <a:latin typeface="Century Gothic" panose="020B0502020202020204" pitchFamily="34" charset="0"/>
                  <a:ea typeface="+mn-ea"/>
                  <a:cs typeface="+mn-cs"/>
                </a:rPr>
                <a:t>App</a:t>
              </a:r>
              <a:endParaRPr lang="en-US" sz="800" baseline="0">
                <a:latin typeface="Century Gothic" panose="020B0502020202020204" pitchFamily="34" charset="0"/>
              </a:endParaRPr>
            </a:p>
          </p:txBody>
        </p:sp>
        <p:sp>
          <p:nvSpPr>
            <p:cNvPr id="20" name="TextBox 47">
              <a:extLst>
                <a:ext uri="{FF2B5EF4-FFF2-40B4-BE49-F238E27FC236}">
                  <a16:creationId xmlns:a16="http://schemas.microsoft.com/office/drawing/2014/main" id="{36A021A6-2E2B-DC4F-80A9-D49336A0E419}"/>
                </a:ext>
              </a:extLst>
            </p:cNvPr>
            <p:cNvSpPr txBox="1"/>
            <p:nvPr/>
          </p:nvSpPr>
          <p:spPr>
            <a:xfrm>
              <a:off x="6743700" y="4305369"/>
              <a:ext cx="731520" cy="732016"/>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Blog</a:t>
              </a:r>
            </a:p>
          </p:txBody>
        </p:sp>
        <p:sp>
          <p:nvSpPr>
            <p:cNvPr id="21" name="TextBox 48">
              <a:extLst>
                <a:ext uri="{FF2B5EF4-FFF2-40B4-BE49-F238E27FC236}">
                  <a16:creationId xmlns:a16="http://schemas.microsoft.com/office/drawing/2014/main" id="{9D9A24B0-1AD3-8149-A8ED-23B42206233C}"/>
                </a:ext>
              </a:extLst>
            </p:cNvPr>
            <p:cNvSpPr txBox="1"/>
            <p:nvPr/>
          </p:nvSpPr>
          <p:spPr>
            <a:xfrm>
              <a:off x="5638800" y="4610100"/>
              <a:ext cx="711200" cy="70924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Mobile Alerts</a:t>
              </a:r>
            </a:p>
          </p:txBody>
        </p:sp>
        <p:sp>
          <p:nvSpPr>
            <p:cNvPr id="22" name="TextBox 50">
              <a:extLst>
                <a:ext uri="{FF2B5EF4-FFF2-40B4-BE49-F238E27FC236}">
                  <a16:creationId xmlns:a16="http://schemas.microsoft.com/office/drawing/2014/main" id="{26A02132-2FF9-3746-B7F0-00572FDCC35B}"/>
                </a:ext>
              </a:extLst>
            </p:cNvPr>
            <p:cNvSpPr txBox="1"/>
            <p:nvPr/>
          </p:nvSpPr>
          <p:spPr>
            <a:xfrm>
              <a:off x="3632200" y="5139071"/>
              <a:ext cx="1676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Newsletter – 1.0</a:t>
              </a:r>
            </a:p>
          </p:txBody>
        </p:sp>
        <p:pic>
          <p:nvPicPr>
            <p:cNvPr id="23" name="Graphic 58" descr="Internet with solid fill">
              <a:extLst>
                <a:ext uri="{FF2B5EF4-FFF2-40B4-BE49-F238E27FC236}">
                  <a16:creationId xmlns:a16="http://schemas.microsoft.com/office/drawing/2014/main" id="{0066A331-F06F-058D-27A7-9711A5ED9658}"/>
                </a:ext>
              </a:extLst>
            </p:cNvPr>
            <p:cNvPicPr>
              <a:picLocks/>
            </p:cNvPicPr>
            <p:nvPr/>
          </p:nvPicPr>
          <p:blipFill>
            <a:blip r:embed="rId11">
              <a:extLst>
                <a:ext uri="{96DAC541-7B7A-43D3-8B79-37D633B846F1}">
                  <asvg:svgBlip xmlns:asvg="http://schemas.microsoft.com/office/drawing/2016/SVG/main" r:embed="rId12"/>
                </a:ext>
              </a:extLst>
            </a:blip>
            <a:stretch>
              <a:fillRect/>
            </a:stretch>
          </p:blipFill>
          <p:spPr>
            <a:xfrm>
              <a:off x="876300" y="4443118"/>
              <a:ext cx="774699" cy="1132181"/>
            </a:xfrm>
            <a:prstGeom prst="rect">
              <a:avLst/>
            </a:prstGeom>
          </p:spPr>
        </p:pic>
        <p:sp>
          <p:nvSpPr>
            <p:cNvPr id="24" name="TextBox 64">
              <a:extLst>
                <a:ext uri="{FF2B5EF4-FFF2-40B4-BE49-F238E27FC236}">
                  <a16:creationId xmlns:a16="http://schemas.microsoft.com/office/drawing/2014/main" id="{1994CB34-C1C5-E64D-BE41-A61B2FC414B4}"/>
                </a:ext>
              </a:extLst>
            </p:cNvPr>
            <p:cNvSpPr txBox="1"/>
            <p:nvPr/>
          </p:nvSpPr>
          <p:spPr>
            <a:xfrm>
              <a:off x="6743700" y="5143500"/>
              <a:ext cx="1676400" cy="330200"/>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Newsletter – 2.0</a:t>
              </a:r>
            </a:p>
          </p:txBody>
        </p:sp>
      </p:grpSp>
      <p:grpSp>
        <p:nvGrpSpPr>
          <p:cNvPr id="7" name="Group 6">
            <a:extLst>
              <a:ext uri="{FF2B5EF4-FFF2-40B4-BE49-F238E27FC236}">
                <a16:creationId xmlns:a16="http://schemas.microsoft.com/office/drawing/2014/main" id="{142BAFA3-C66C-AA43-A666-9A758072128A}"/>
              </a:ext>
            </a:extLst>
          </p:cNvPr>
          <p:cNvGrpSpPr/>
          <p:nvPr/>
        </p:nvGrpSpPr>
        <p:grpSpPr>
          <a:xfrm>
            <a:off x="327991" y="5755673"/>
            <a:ext cx="11300791" cy="914402"/>
            <a:chOff x="0" y="5754736"/>
            <a:chExt cx="9575800" cy="1046351"/>
          </a:xfrm>
        </p:grpSpPr>
        <p:sp>
          <p:nvSpPr>
            <p:cNvPr id="9" name="TextBox 108">
              <a:extLst>
                <a:ext uri="{FF2B5EF4-FFF2-40B4-BE49-F238E27FC236}">
                  <a16:creationId xmlns:a16="http://schemas.microsoft.com/office/drawing/2014/main" id="{60699AE9-9D2B-0533-E53D-3689C05E34AB}"/>
                </a:ext>
              </a:extLst>
            </p:cNvPr>
            <p:cNvSpPr txBox="1"/>
            <p:nvPr/>
          </p:nvSpPr>
          <p:spPr>
            <a:xfrm>
              <a:off x="0" y="5754736"/>
              <a:ext cx="1587500" cy="104634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aseline="0" dirty="0">
                  <a:latin typeface="Century Gothic" panose="020B0502020202020204" pitchFamily="34" charset="0"/>
                </a:rPr>
                <a:t>WEB</a:t>
              </a:r>
            </a:p>
          </p:txBody>
        </p:sp>
        <p:sp>
          <p:nvSpPr>
            <p:cNvPr id="10" name="Graphic 8">
              <a:extLst>
                <a:ext uri="{FF2B5EF4-FFF2-40B4-BE49-F238E27FC236}">
                  <a16:creationId xmlns:a16="http://schemas.microsoft.com/office/drawing/2014/main" id="{40F91F4D-9203-CA18-D346-25A13D2CD57B}"/>
                </a:ext>
              </a:extLst>
            </p:cNvPr>
            <p:cNvSpPr>
              <a:spLocks/>
            </p:cNvSpPr>
            <p:nvPr/>
          </p:nvSpPr>
          <p:spPr>
            <a:xfrm>
              <a:off x="1372871" y="5754738"/>
              <a:ext cx="743830" cy="104634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tx2">
                <a:lumMod val="20000"/>
                <a:lumOff val="8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TextBox 110">
              <a:extLst>
                <a:ext uri="{FF2B5EF4-FFF2-40B4-BE49-F238E27FC236}">
                  <a16:creationId xmlns:a16="http://schemas.microsoft.com/office/drawing/2014/main" id="{54735E0B-36D6-9E6D-E60B-5808727FEF2C}"/>
                </a:ext>
              </a:extLst>
            </p:cNvPr>
            <p:cNvSpPr txBox="1"/>
            <p:nvPr/>
          </p:nvSpPr>
          <p:spPr>
            <a:xfrm>
              <a:off x="2311400" y="5754737"/>
              <a:ext cx="7264400" cy="1046349"/>
            </a:xfrm>
            <a:prstGeom prst="rect">
              <a:avLst/>
            </a:prstGeom>
            <a:solidFill>
              <a:srgbClr val="EAEEF3"/>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2" name="TextBox 111">
              <a:extLst>
                <a:ext uri="{FF2B5EF4-FFF2-40B4-BE49-F238E27FC236}">
                  <a16:creationId xmlns:a16="http://schemas.microsoft.com/office/drawing/2014/main" id="{4FE4DF0D-7364-91B5-CEE6-E9AA22C90745}"/>
                </a:ext>
              </a:extLst>
            </p:cNvPr>
            <p:cNvSpPr txBox="1"/>
            <p:nvPr/>
          </p:nvSpPr>
          <p:spPr>
            <a:xfrm>
              <a:off x="2413000" y="5899336"/>
              <a:ext cx="23114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Development</a:t>
              </a:r>
            </a:p>
          </p:txBody>
        </p:sp>
        <p:sp>
          <p:nvSpPr>
            <p:cNvPr id="13" name="TextBox 114">
              <a:extLst>
                <a:ext uri="{FF2B5EF4-FFF2-40B4-BE49-F238E27FC236}">
                  <a16:creationId xmlns:a16="http://schemas.microsoft.com/office/drawing/2014/main" id="{41C4DA84-579C-D943-8545-3B757341F3EE}"/>
                </a:ext>
              </a:extLst>
            </p:cNvPr>
            <p:cNvSpPr txBox="1"/>
            <p:nvPr/>
          </p:nvSpPr>
          <p:spPr>
            <a:xfrm>
              <a:off x="4737100" y="6328596"/>
              <a:ext cx="13843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dirty="0">
                  <a:latin typeface="Century Gothic" panose="020B0502020202020204" pitchFamily="34" charset="0"/>
                </a:rPr>
                <a:t>Pay-Per-Click</a:t>
              </a:r>
            </a:p>
          </p:txBody>
        </p:sp>
        <p:sp>
          <p:nvSpPr>
            <p:cNvPr id="14" name="TextBox 115">
              <a:extLst>
                <a:ext uri="{FF2B5EF4-FFF2-40B4-BE49-F238E27FC236}">
                  <a16:creationId xmlns:a16="http://schemas.microsoft.com/office/drawing/2014/main" id="{C17A8E24-1870-75CA-A04B-D1F30786458A}"/>
                </a:ext>
              </a:extLst>
            </p:cNvPr>
            <p:cNvSpPr txBox="1"/>
            <p:nvPr/>
          </p:nvSpPr>
          <p:spPr>
            <a:xfrm>
              <a:off x="6743700" y="5873936"/>
              <a:ext cx="1676400" cy="756920"/>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SEO</a:t>
              </a:r>
            </a:p>
          </p:txBody>
        </p:sp>
      </p:grpSp>
      <p:pic>
        <p:nvPicPr>
          <p:cNvPr id="52" name="Graphic 122">
            <a:extLst>
              <a:ext uri="{FF2B5EF4-FFF2-40B4-BE49-F238E27FC236}">
                <a16:creationId xmlns:a16="http://schemas.microsoft.com/office/drawing/2014/main" id="{D4BFB275-113C-2267-E0BF-225D7F103288}"/>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flipH="1">
            <a:off x="1479807" y="5870340"/>
            <a:ext cx="723900" cy="723900"/>
          </a:xfrm>
          <a:prstGeom prst="rect">
            <a:avLst/>
          </a:prstGeom>
        </p:spPr>
      </p:pic>
      <p:graphicFrame>
        <p:nvGraphicFramePr>
          <p:cNvPr id="8" name="Table 7">
            <a:extLst>
              <a:ext uri="{FF2B5EF4-FFF2-40B4-BE49-F238E27FC236}">
                <a16:creationId xmlns:a16="http://schemas.microsoft.com/office/drawing/2014/main" id="{F28B3B4A-5E4F-C757-A4A7-553E7F70B5D5}"/>
              </a:ext>
            </a:extLst>
          </p:cNvPr>
          <p:cNvGraphicFramePr>
            <a:graphicFrameLocks noGrp="1"/>
          </p:cNvGraphicFramePr>
          <p:nvPr>
            <p:extLst>
              <p:ext uri="{D42A27DB-BD31-4B8C-83A1-F6EECF244321}">
                <p14:modId xmlns:p14="http://schemas.microsoft.com/office/powerpoint/2010/main" val="213535838"/>
              </p:ext>
            </p:extLst>
          </p:nvPr>
        </p:nvGraphicFramePr>
        <p:xfrm>
          <a:off x="3060444" y="221769"/>
          <a:ext cx="8568336" cy="304800"/>
        </p:xfrm>
        <a:graphic>
          <a:graphicData uri="http://schemas.openxmlformats.org/drawingml/2006/table">
            <a:tbl>
              <a:tblPr>
                <a:tableStyleId>{5C22544A-7EE6-4342-B048-85BDC9FD1C3A}</a:tableStyleId>
              </a:tblPr>
              <a:tblGrid>
                <a:gridCol w="2142084">
                  <a:extLst>
                    <a:ext uri="{9D8B030D-6E8A-4147-A177-3AD203B41FA5}">
                      <a16:colId xmlns:a16="http://schemas.microsoft.com/office/drawing/2014/main" val="1735468227"/>
                    </a:ext>
                  </a:extLst>
                </a:gridCol>
                <a:gridCol w="2142084">
                  <a:extLst>
                    <a:ext uri="{9D8B030D-6E8A-4147-A177-3AD203B41FA5}">
                      <a16:colId xmlns:a16="http://schemas.microsoft.com/office/drawing/2014/main" val="1750077991"/>
                    </a:ext>
                  </a:extLst>
                </a:gridCol>
                <a:gridCol w="2142084">
                  <a:extLst>
                    <a:ext uri="{9D8B030D-6E8A-4147-A177-3AD203B41FA5}">
                      <a16:colId xmlns:a16="http://schemas.microsoft.com/office/drawing/2014/main" val="1416143953"/>
                    </a:ext>
                  </a:extLst>
                </a:gridCol>
                <a:gridCol w="2142084">
                  <a:extLst>
                    <a:ext uri="{9D8B030D-6E8A-4147-A177-3AD203B41FA5}">
                      <a16:colId xmlns:a16="http://schemas.microsoft.com/office/drawing/2014/main" val="3637203451"/>
                    </a:ext>
                  </a:extLst>
                </a:gridCol>
              </a:tblGrid>
              <a:tr h="304800">
                <a:tc>
                  <a:txBody>
                    <a:bodyPr/>
                    <a:lstStyle/>
                    <a:p>
                      <a:pPr algn="l" fontAlgn="b"/>
                      <a:r>
                        <a:rPr lang="en-US" sz="1800" u="none" strike="noStrike" dirty="0">
                          <a:effectLst/>
                          <a:latin typeface="Century Gothic" panose="020B0502020202020204" pitchFamily="34" charset="0"/>
                        </a:rPr>
                        <a:t>Q1</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b"/>
                      <a:r>
                        <a:rPr lang="en-US" sz="1800" u="none" strike="noStrike" dirty="0">
                          <a:effectLst/>
                          <a:latin typeface="Century Gothic" panose="020B0502020202020204" pitchFamily="34" charset="0"/>
                        </a:rPr>
                        <a:t>Q2</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en-US" sz="1800" u="none" strike="noStrike" dirty="0">
                          <a:effectLst/>
                          <a:latin typeface="Century Gothic" panose="020B0502020202020204" pitchFamily="34" charset="0"/>
                        </a:rPr>
                        <a:t>Q3</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l" fontAlgn="b"/>
                      <a:r>
                        <a:rPr lang="en-US" sz="1800" u="none" strike="noStrike" dirty="0">
                          <a:effectLst/>
                          <a:latin typeface="Century Gothic" panose="020B0502020202020204" pitchFamily="34" charset="0"/>
                        </a:rPr>
                        <a:t>Q4</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73988856"/>
                  </a:ext>
                </a:extLst>
              </a:tr>
            </a:tbl>
          </a:graphicData>
        </a:graphic>
      </p:graphicFrame>
    </p:spTree>
    <p:extLst>
      <p:ext uri="{BB962C8B-B14F-4D97-AF65-F5344CB8AC3E}">
        <p14:creationId xmlns:p14="http://schemas.microsoft.com/office/powerpoint/2010/main" val="36750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76B18F-0114-6C14-DC83-0C922069AC28}"/>
              </a:ext>
            </a:extLst>
          </p:cNvPr>
          <p:cNvGrpSpPr/>
          <p:nvPr/>
        </p:nvGrpSpPr>
        <p:grpSpPr>
          <a:xfrm>
            <a:off x="327991" y="661480"/>
            <a:ext cx="11300791" cy="1228537"/>
            <a:chOff x="0" y="0"/>
            <a:chExt cx="9575800" cy="1387792"/>
          </a:xfrm>
        </p:grpSpPr>
        <p:sp>
          <p:nvSpPr>
            <p:cNvPr id="42" name="TextBox 6">
              <a:extLst>
                <a:ext uri="{FF2B5EF4-FFF2-40B4-BE49-F238E27FC236}">
                  <a16:creationId xmlns:a16="http://schemas.microsoft.com/office/drawing/2014/main" id="{1844E5B8-A2B7-ADD5-30C5-E981CC2F388F}"/>
                </a:ext>
              </a:extLst>
            </p:cNvPr>
            <p:cNvSpPr txBox="1"/>
            <p:nvPr/>
          </p:nvSpPr>
          <p:spPr>
            <a:xfrm>
              <a:off x="0" y="12700"/>
              <a:ext cx="1452158" cy="1371600"/>
            </a:xfrm>
            <a:prstGeom prst="rect">
              <a:avLst/>
            </a:prstGeom>
            <a:solidFill>
              <a:srgbClr val="BAEBF5"/>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a:latin typeface="Century Gothic" panose="020B0502020202020204" pitchFamily="34" charset="0"/>
                </a:rPr>
                <a:t>SOCIAL</a:t>
              </a:r>
              <a:r>
                <a:rPr lang="en-US" sz="1800" baseline="0">
                  <a:latin typeface="Century Gothic" panose="020B0502020202020204" pitchFamily="34" charset="0"/>
                </a:rPr>
                <a:t> MEDIA</a:t>
              </a:r>
            </a:p>
          </p:txBody>
        </p:sp>
        <p:sp>
          <p:nvSpPr>
            <p:cNvPr id="43" name="Graphic 8">
              <a:extLst>
                <a:ext uri="{FF2B5EF4-FFF2-40B4-BE49-F238E27FC236}">
                  <a16:creationId xmlns:a16="http://schemas.microsoft.com/office/drawing/2014/main" id="{93271A20-CC2E-01E6-34E5-233F6794353F}"/>
                </a:ext>
              </a:extLst>
            </p:cNvPr>
            <p:cNvSpPr>
              <a:spLocks noChangeAspect="1"/>
            </p:cNvSpPr>
            <p:nvPr/>
          </p:nvSpPr>
          <p:spPr>
            <a:xfrm>
              <a:off x="1372872" y="16192"/>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BAEBF5"/>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pic>
          <p:nvPicPr>
            <p:cNvPr id="44" name="Graphic 11" descr="Social network with solid fill">
              <a:extLst>
                <a:ext uri="{FF2B5EF4-FFF2-40B4-BE49-F238E27FC236}">
                  <a16:creationId xmlns:a16="http://schemas.microsoft.com/office/drawing/2014/main" id="{F4D707C0-C389-4BE9-D20B-683F073F2665}"/>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a:off x="941127" y="284083"/>
              <a:ext cx="764749" cy="1057292"/>
            </a:xfrm>
            <a:prstGeom prst="rect">
              <a:avLst/>
            </a:prstGeom>
          </p:spPr>
        </p:pic>
        <p:sp>
          <p:nvSpPr>
            <p:cNvPr id="45" name="TextBox 12">
              <a:extLst>
                <a:ext uri="{FF2B5EF4-FFF2-40B4-BE49-F238E27FC236}">
                  <a16:creationId xmlns:a16="http://schemas.microsoft.com/office/drawing/2014/main" id="{22AA81BF-CF3A-1E45-948A-0A3976D16021}"/>
                </a:ext>
              </a:extLst>
            </p:cNvPr>
            <p:cNvSpPr txBox="1"/>
            <p:nvPr/>
          </p:nvSpPr>
          <p:spPr>
            <a:xfrm>
              <a:off x="2311400" y="0"/>
              <a:ext cx="7264400" cy="1371600"/>
            </a:xfrm>
            <a:prstGeom prst="rect">
              <a:avLst/>
            </a:prstGeom>
            <a:gradFill>
              <a:gsLst>
                <a:gs pos="0">
                  <a:schemeClr val="bg1">
                    <a:lumMod val="95000"/>
                    <a:alpha val="40000"/>
                  </a:schemeClr>
                </a:gs>
                <a:gs pos="100000">
                  <a:schemeClr val="bg1">
                    <a:lumMod val="85000"/>
                  </a:schemeClr>
                </a:gs>
              </a:gsLst>
              <a:lin ang="0" scaled="0"/>
            </a:gra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46" name="TextBox 13">
              <a:extLst>
                <a:ext uri="{FF2B5EF4-FFF2-40B4-BE49-F238E27FC236}">
                  <a16:creationId xmlns:a16="http://schemas.microsoft.com/office/drawing/2014/main" id="{DFE31381-52F6-D84F-B7FC-CA467734053B}"/>
                </a:ext>
              </a:extLst>
            </p:cNvPr>
            <p:cNvSpPr txBox="1"/>
            <p:nvPr/>
          </p:nvSpPr>
          <p:spPr>
            <a:xfrm>
              <a:off x="2413000" y="114300"/>
              <a:ext cx="2311400" cy="330200"/>
            </a:xfrm>
            <a:prstGeom prst="rect">
              <a:avLst/>
            </a:prstGeom>
            <a:solidFill>
              <a:srgbClr val="BAEBF5"/>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Social Media Initiative – Spring 1.0</a:t>
              </a:r>
            </a:p>
          </p:txBody>
        </p:sp>
        <p:sp>
          <p:nvSpPr>
            <p:cNvPr id="47" name="TextBox 14">
              <a:extLst>
                <a:ext uri="{FF2B5EF4-FFF2-40B4-BE49-F238E27FC236}">
                  <a16:creationId xmlns:a16="http://schemas.microsoft.com/office/drawing/2014/main" id="{C4BC124C-19C0-AE4E-A038-3208EF3D9C88}"/>
                </a:ext>
              </a:extLst>
            </p:cNvPr>
            <p:cNvSpPr txBox="1"/>
            <p:nvPr/>
          </p:nvSpPr>
          <p:spPr>
            <a:xfrm>
              <a:off x="4114800" y="533400"/>
              <a:ext cx="1028700" cy="731520"/>
            </a:xfrm>
            <a:prstGeom prst="rect">
              <a:avLst/>
            </a:prstGeom>
            <a:solidFill>
              <a:srgbClr val="BAEBF5"/>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Social Media Initiative – Spring 2.0</a:t>
              </a:r>
            </a:p>
          </p:txBody>
        </p:sp>
        <p:sp>
          <p:nvSpPr>
            <p:cNvPr id="48" name="TextBox 15">
              <a:extLst>
                <a:ext uri="{FF2B5EF4-FFF2-40B4-BE49-F238E27FC236}">
                  <a16:creationId xmlns:a16="http://schemas.microsoft.com/office/drawing/2014/main" id="{0BDC66C5-58EC-3B4D-A6DF-412FB4C3F7EA}"/>
                </a:ext>
              </a:extLst>
            </p:cNvPr>
            <p:cNvSpPr txBox="1"/>
            <p:nvPr/>
          </p:nvSpPr>
          <p:spPr>
            <a:xfrm>
              <a:off x="2832100" y="533400"/>
              <a:ext cx="749300" cy="7315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0" i="0" u="none" strike="noStrike">
                  <a:solidFill>
                    <a:schemeClr val="dk1"/>
                  </a:solidFill>
                  <a:effectLst/>
                  <a:latin typeface="Century Gothic" panose="020B0502020202020204" pitchFamily="34" charset="0"/>
                  <a:ea typeface="+mn-ea"/>
                  <a:cs typeface="+mn-cs"/>
                </a:rPr>
                <a:t>Social Media Takeover</a:t>
              </a:r>
              <a:endParaRPr lang="en-US" sz="800" baseline="0">
                <a:latin typeface="Century Gothic" panose="020B0502020202020204" pitchFamily="34" charset="0"/>
              </a:endParaRPr>
            </a:p>
          </p:txBody>
        </p:sp>
        <p:sp>
          <p:nvSpPr>
            <p:cNvPr id="49" name="TextBox 16">
              <a:extLst>
                <a:ext uri="{FF2B5EF4-FFF2-40B4-BE49-F238E27FC236}">
                  <a16:creationId xmlns:a16="http://schemas.microsoft.com/office/drawing/2014/main" id="{93C8FD22-937B-2542-9C24-DFCB8C29BC06}"/>
                </a:ext>
              </a:extLst>
            </p:cNvPr>
            <p:cNvSpPr txBox="1"/>
            <p:nvPr/>
          </p:nvSpPr>
          <p:spPr>
            <a:xfrm>
              <a:off x="5270500" y="114300"/>
              <a:ext cx="914400" cy="731520"/>
            </a:xfrm>
            <a:prstGeom prst="rect">
              <a:avLst/>
            </a:prstGeom>
            <a:solidFill>
              <a:srgbClr val="BAEBF5"/>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Influencer Collab – Summer</a:t>
              </a:r>
            </a:p>
          </p:txBody>
        </p:sp>
        <p:sp>
          <p:nvSpPr>
            <p:cNvPr id="50" name="TextBox 17">
              <a:extLst>
                <a:ext uri="{FF2B5EF4-FFF2-40B4-BE49-F238E27FC236}">
                  <a16:creationId xmlns:a16="http://schemas.microsoft.com/office/drawing/2014/main" id="{7F50D09D-FD83-E540-8053-FBE3575EE315}"/>
                </a:ext>
              </a:extLst>
            </p:cNvPr>
            <p:cNvSpPr txBox="1"/>
            <p:nvPr/>
          </p:nvSpPr>
          <p:spPr>
            <a:xfrm>
              <a:off x="5270500" y="934720"/>
              <a:ext cx="4203700" cy="330200"/>
            </a:xfrm>
            <a:prstGeom prst="rect">
              <a:avLst/>
            </a:prstGeom>
            <a:solidFill>
              <a:srgbClr val="BAEBF5"/>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Social Media Initiative – Holiday</a:t>
              </a:r>
            </a:p>
          </p:txBody>
        </p:sp>
      </p:grpSp>
      <p:grpSp>
        <p:nvGrpSpPr>
          <p:cNvPr id="4" name="Group 3">
            <a:extLst>
              <a:ext uri="{FF2B5EF4-FFF2-40B4-BE49-F238E27FC236}">
                <a16:creationId xmlns:a16="http://schemas.microsoft.com/office/drawing/2014/main" id="{FC5499B0-656D-73A8-5DB1-8CA24335A6D3}"/>
              </a:ext>
            </a:extLst>
          </p:cNvPr>
          <p:cNvGrpSpPr/>
          <p:nvPr/>
        </p:nvGrpSpPr>
        <p:grpSpPr>
          <a:xfrm>
            <a:off x="327991" y="3382196"/>
            <a:ext cx="11300791" cy="914400"/>
            <a:chOff x="0" y="3073402"/>
            <a:chExt cx="9575800" cy="1059419"/>
          </a:xfrm>
        </p:grpSpPr>
        <p:sp>
          <p:nvSpPr>
            <p:cNvPr id="35" name="TextBox 33">
              <a:extLst>
                <a:ext uri="{FF2B5EF4-FFF2-40B4-BE49-F238E27FC236}">
                  <a16:creationId xmlns:a16="http://schemas.microsoft.com/office/drawing/2014/main" id="{C0768FE4-32D7-1A43-AAEF-CD0EC5D3224E}"/>
                </a:ext>
              </a:extLst>
            </p:cNvPr>
            <p:cNvSpPr txBox="1"/>
            <p:nvPr/>
          </p:nvSpPr>
          <p:spPr>
            <a:xfrm>
              <a:off x="0" y="3073402"/>
              <a:ext cx="1452158" cy="1059418"/>
            </a:xfrm>
            <a:prstGeom prst="rect">
              <a:avLst/>
            </a:prstGeom>
            <a:solidFill>
              <a:srgbClr val="84CFED"/>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aseline="0" dirty="0">
                  <a:latin typeface="Century Gothic" panose="020B0502020202020204" pitchFamily="34" charset="0"/>
                </a:rPr>
                <a:t>MARKET RESEARCH</a:t>
              </a:r>
            </a:p>
          </p:txBody>
        </p:sp>
        <p:sp>
          <p:nvSpPr>
            <p:cNvPr id="36" name="Graphic 8">
              <a:extLst>
                <a:ext uri="{FF2B5EF4-FFF2-40B4-BE49-F238E27FC236}">
                  <a16:creationId xmlns:a16="http://schemas.microsoft.com/office/drawing/2014/main" id="{67350A25-D786-FB43-A552-176E50231B93}"/>
                </a:ext>
              </a:extLst>
            </p:cNvPr>
            <p:cNvSpPr>
              <a:spLocks/>
            </p:cNvSpPr>
            <p:nvPr/>
          </p:nvSpPr>
          <p:spPr>
            <a:xfrm>
              <a:off x="1372872" y="3073402"/>
              <a:ext cx="744492" cy="105941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84CFED"/>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TextBox 36">
              <a:extLst>
                <a:ext uri="{FF2B5EF4-FFF2-40B4-BE49-F238E27FC236}">
                  <a16:creationId xmlns:a16="http://schemas.microsoft.com/office/drawing/2014/main" id="{B2AD5410-BBC5-4E41-A6DC-B730D91F774A}"/>
                </a:ext>
              </a:extLst>
            </p:cNvPr>
            <p:cNvSpPr txBox="1"/>
            <p:nvPr/>
          </p:nvSpPr>
          <p:spPr>
            <a:xfrm>
              <a:off x="2311400" y="3073402"/>
              <a:ext cx="7264400" cy="1059419"/>
            </a:xfrm>
            <a:prstGeom prst="rect">
              <a:avLst/>
            </a:prstGeom>
            <a:gradFill>
              <a:gsLst>
                <a:gs pos="0">
                  <a:schemeClr val="bg1">
                    <a:lumMod val="95000"/>
                    <a:alpha val="40000"/>
                  </a:schemeClr>
                </a:gs>
                <a:gs pos="100000">
                  <a:schemeClr val="bg1">
                    <a:lumMod val="85000"/>
                  </a:schemeClr>
                </a:gs>
              </a:gsLst>
              <a:lin ang="0" scaled="0"/>
            </a:gra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39" name="TextBox 37">
              <a:extLst>
                <a:ext uri="{FF2B5EF4-FFF2-40B4-BE49-F238E27FC236}">
                  <a16:creationId xmlns:a16="http://schemas.microsoft.com/office/drawing/2014/main" id="{6AF1F054-6955-954E-94B7-1E87BF66F69A}"/>
                </a:ext>
              </a:extLst>
            </p:cNvPr>
            <p:cNvSpPr txBox="1"/>
            <p:nvPr/>
          </p:nvSpPr>
          <p:spPr>
            <a:xfrm>
              <a:off x="2413000" y="3187701"/>
              <a:ext cx="2311400" cy="337625"/>
            </a:xfrm>
            <a:prstGeom prst="rect">
              <a:avLst/>
            </a:prstGeom>
            <a:solidFill>
              <a:srgbClr val="84CFED"/>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Surveys</a:t>
              </a:r>
            </a:p>
          </p:txBody>
        </p:sp>
        <p:sp>
          <p:nvSpPr>
            <p:cNvPr id="40" name="TextBox 41">
              <a:extLst>
                <a:ext uri="{FF2B5EF4-FFF2-40B4-BE49-F238E27FC236}">
                  <a16:creationId xmlns:a16="http://schemas.microsoft.com/office/drawing/2014/main" id="{F54AD9BD-C6D4-0546-B350-4BB47AF76576}"/>
                </a:ext>
              </a:extLst>
            </p:cNvPr>
            <p:cNvSpPr txBox="1"/>
            <p:nvPr/>
          </p:nvSpPr>
          <p:spPr>
            <a:xfrm>
              <a:off x="5270500" y="3589021"/>
              <a:ext cx="4203700" cy="337625"/>
            </a:xfrm>
            <a:prstGeom prst="rect">
              <a:avLst/>
            </a:prstGeom>
            <a:solidFill>
              <a:srgbClr val="84CFED"/>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Impact Studies</a:t>
              </a:r>
            </a:p>
          </p:txBody>
        </p:sp>
        <p:pic>
          <p:nvPicPr>
            <p:cNvPr id="41" name="Graphic 52" descr="Research with solid fill">
              <a:extLst>
                <a:ext uri="{FF2B5EF4-FFF2-40B4-BE49-F238E27FC236}">
                  <a16:creationId xmlns:a16="http://schemas.microsoft.com/office/drawing/2014/main" id="{45501DEA-EB92-4BF9-A3B1-A3431D5BBBAE}"/>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flipH="1">
              <a:off x="1128462" y="3193126"/>
              <a:ext cx="619858" cy="847535"/>
            </a:xfrm>
            <a:prstGeom prst="rect">
              <a:avLst/>
            </a:prstGeom>
          </p:spPr>
        </p:pic>
      </p:grpSp>
      <p:grpSp>
        <p:nvGrpSpPr>
          <p:cNvPr id="5" name="Group 4">
            <a:extLst>
              <a:ext uri="{FF2B5EF4-FFF2-40B4-BE49-F238E27FC236}">
                <a16:creationId xmlns:a16="http://schemas.microsoft.com/office/drawing/2014/main" id="{B22B8F2A-9031-F104-F936-4D7640636B04}"/>
              </a:ext>
            </a:extLst>
          </p:cNvPr>
          <p:cNvGrpSpPr/>
          <p:nvPr/>
        </p:nvGrpSpPr>
        <p:grpSpPr>
          <a:xfrm>
            <a:off x="327991" y="2021837"/>
            <a:ext cx="11300791" cy="1214203"/>
            <a:chOff x="0" y="1536700"/>
            <a:chExt cx="9575800" cy="1371600"/>
          </a:xfrm>
        </p:grpSpPr>
        <p:sp>
          <p:nvSpPr>
            <p:cNvPr id="25" name="TextBox 18">
              <a:extLst>
                <a:ext uri="{FF2B5EF4-FFF2-40B4-BE49-F238E27FC236}">
                  <a16:creationId xmlns:a16="http://schemas.microsoft.com/office/drawing/2014/main" id="{0F437706-A38B-E34A-9466-94D4BE04A2BF}"/>
                </a:ext>
              </a:extLst>
            </p:cNvPr>
            <p:cNvSpPr txBox="1"/>
            <p:nvPr/>
          </p:nvSpPr>
          <p:spPr>
            <a:xfrm>
              <a:off x="0" y="1536700"/>
              <a:ext cx="1587500" cy="1371600"/>
            </a:xfrm>
            <a:prstGeom prst="rect">
              <a:avLst/>
            </a:prstGeom>
            <a:solidFill>
              <a:srgbClr val="8EE7F5"/>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aseline="0" dirty="0">
                  <a:latin typeface="Century Gothic" panose="020B0502020202020204" pitchFamily="34" charset="0"/>
                </a:rPr>
                <a:t>CONTENT </a:t>
              </a:r>
            </a:p>
            <a:p>
              <a:r>
                <a:rPr lang="en-US" sz="1800" baseline="0" dirty="0">
                  <a:latin typeface="Century Gothic" panose="020B0502020202020204" pitchFamily="34" charset="0"/>
                </a:rPr>
                <a:t>MARKETING</a:t>
              </a:r>
            </a:p>
          </p:txBody>
        </p:sp>
        <p:sp>
          <p:nvSpPr>
            <p:cNvPr id="26" name="Graphic 8">
              <a:extLst>
                <a:ext uri="{FF2B5EF4-FFF2-40B4-BE49-F238E27FC236}">
                  <a16:creationId xmlns:a16="http://schemas.microsoft.com/office/drawing/2014/main" id="{7C1EBC55-A104-B84B-9E5E-328AC2A5C5C4}"/>
                </a:ext>
              </a:extLst>
            </p:cNvPr>
            <p:cNvSpPr>
              <a:spLocks noChangeAspect="1"/>
            </p:cNvSpPr>
            <p:nvPr/>
          </p:nvSpPr>
          <p:spPr>
            <a:xfrm>
              <a:off x="1372872" y="1536700"/>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8EE7F5"/>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TextBox 21">
              <a:extLst>
                <a:ext uri="{FF2B5EF4-FFF2-40B4-BE49-F238E27FC236}">
                  <a16:creationId xmlns:a16="http://schemas.microsoft.com/office/drawing/2014/main" id="{CDDCB58D-F070-5141-8981-09DA840738A2}"/>
                </a:ext>
              </a:extLst>
            </p:cNvPr>
            <p:cNvSpPr txBox="1"/>
            <p:nvPr/>
          </p:nvSpPr>
          <p:spPr>
            <a:xfrm>
              <a:off x="2311400" y="1536700"/>
              <a:ext cx="7264400" cy="1371600"/>
            </a:xfrm>
            <a:prstGeom prst="rect">
              <a:avLst/>
            </a:prstGeom>
            <a:gradFill>
              <a:gsLst>
                <a:gs pos="0">
                  <a:schemeClr val="bg1">
                    <a:lumMod val="95000"/>
                    <a:alpha val="40000"/>
                  </a:schemeClr>
                </a:gs>
                <a:gs pos="100000">
                  <a:schemeClr val="bg1">
                    <a:lumMod val="85000"/>
                  </a:schemeClr>
                </a:gs>
              </a:gsLst>
              <a:lin ang="0" scaled="0"/>
            </a:gra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28" name="TextBox 22">
              <a:extLst>
                <a:ext uri="{FF2B5EF4-FFF2-40B4-BE49-F238E27FC236}">
                  <a16:creationId xmlns:a16="http://schemas.microsoft.com/office/drawing/2014/main" id="{4C83B1D7-BE26-8948-9914-2AC3B5F69F69}"/>
                </a:ext>
              </a:extLst>
            </p:cNvPr>
            <p:cNvSpPr txBox="1"/>
            <p:nvPr/>
          </p:nvSpPr>
          <p:spPr>
            <a:xfrm>
              <a:off x="2413000" y="1638300"/>
              <a:ext cx="2311400" cy="330200"/>
            </a:xfrm>
            <a:prstGeom prst="rect">
              <a:avLst/>
            </a:prstGeom>
            <a:solidFill>
              <a:srgbClr val="8EE7F5"/>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Sponsored Content</a:t>
              </a:r>
            </a:p>
          </p:txBody>
        </p:sp>
        <p:sp>
          <p:nvSpPr>
            <p:cNvPr id="29" name="TextBox 25">
              <a:extLst>
                <a:ext uri="{FF2B5EF4-FFF2-40B4-BE49-F238E27FC236}">
                  <a16:creationId xmlns:a16="http://schemas.microsoft.com/office/drawing/2014/main" id="{C1543279-7174-4842-85F1-E2FB620BC89F}"/>
                </a:ext>
              </a:extLst>
            </p:cNvPr>
            <p:cNvSpPr txBox="1"/>
            <p:nvPr/>
          </p:nvSpPr>
          <p:spPr>
            <a:xfrm>
              <a:off x="6223000" y="1638300"/>
              <a:ext cx="1188720" cy="11887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0" i="0" u="none" strike="noStrike">
                  <a:solidFill>
                    <a:schemeClr val="dk1"/>
                  </a:solidFill>
                  <a:effectLst/>
                  <a:latin typeface="Century Gothic" panose="020B0502020202020204" pitchFamily="34" charset="0"/>
                  <a:ea typeface="+mn-ea"/>
                  <a:cs typeface="+mn-cs"/>
                </a:rPr>
                <a:t>Landing</a:t>
              </a:r>
              <a:r>
                <a:rPr lang="en-US" sz="1000" b="0" i="0" u="none" strike="noStrike" baseline="0">
                  <a:solidFill>
                    <a:schemeClr val="dk1"/>
                  </a:solidFill>
                  <a:effectLst/>
                  <a:latin typeface="Century Gothic" panose="020B0502020202020204" pitchFamily="34" charset="0"/>
                  <a:ea typeface="+mn-ea"/>
                  <a:cs typeface="+mn-cs"/>
                </a:rPr>
                <a:t> Redesign</a:t>
              </a:r>
              <a:endParaRPr lang="en-US" sz="800" baseline="0">
                <a:latin typeface="Century Gothic" panose="020B0502020202020204" pitchFamily="34" charset="0"/>
              </a:endParaRPr>
            </a:p>
          </p:txBody>
        </p:sp>
        <p:sp>
          <p:nvSpPr>
            <p:cNvPr id="30" name="TextBox 26">
              <a:extLst>
                <a:ext uri="{FF2B5EF4-FFF2-40B4-BE49-F238E27FC236}">
                  <a16:creationId xmlns:a16="http://schemas.microsoft.com/office/drawing/2014/main" id="{C2830F70-69A9-E146-84D6-A3F1732AA1B5}"/>
                </a:ext>
              </a:extLst>
            </p:cNvPr>
            <p:cNvSpPr txBox="1"/>
            <p:nvPr/>
          </p:nvSpPr>
          <p:spPr>
            <a:xfrm>
              <a:off x="7569200" y="1638300"/>
              <a:ext cx="1803400" cy="731520"/>
            </a:xfrm>
            <a:prstGeom prst="rect">
              <a:avLst/>
            </a:prstGeom>
            <a:solidFill>
              <a:srgbClr val="8EE7F5"/>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eBook</a:t>
              </a:r>
            </a:p>
          </p:txBody>
        </p:sp>
        <p:sp>
          <p:nvSpPr>
            <p:cNvPr id="31" name="TextBox 27">
              <a:extLst>
                <a:ext uri="{FF2B5EF4-FFF2-40B4-BE49-F238E27FC236}">
                  <a16:creationId xmlns:a16="http://schemas.microsoft.com/office/drawing/2014/main" id="{5691CDAC-5B7D-B444-896C-1D44A52A9251}"/>
                </a:ext>
              </a:extLst>
            </p:cNvPr>
            <p:cNvSpPr txBox="1"/>
            <p:nvPr/>
          </p:nvSpPr>
          <p:spPr>
            <a:xfrm>
              <a:off x="4737100" y="2067560"/>
              <a:ext cx="1384300" cy="330200"/>
            </a:xfrm>
            <a:prstGeom prst="rect">
              <a:avLst/>
            </a:prstGeom>
            <a:solidFill>
              <a:srgbClr val="8EE7F5"/>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Webinar</a:t>
              </a:r>
            </a:p>
          </p:txBody>
        </p:sp>
        <p:sp>
          <p:nvSpPr>
            <p:cNvPr id="32" name="TextBox 32">
              <a:extLst>
                <a:ext uri="{FF2B5EF4-FFF2-40B4-BE49-F238E27FC236}">
                  <a16:creationId xmlns:a16="http://schemas.microsoft.com/office/drawing/2014/main" id="{223CF0FE-295B-FD41-A240-5691A142120C}"/>
                </a:ext>
              </a:extLst>
            </p:cNvPr>
            <p:cNvSpPr txBox="1"/>
            <p:nvPr/>
          </p:nvSpPr>
          <p:spPr>
            <a:xfrm>
              <a:off x="4279900" y="2496820"/>
              <a:ext cx="1676400" cy="330200"/>
            </a:xfrm>
            <a:prstGeom prst="rect">
              <a:avLst/>
            </a:prstGeom>
            <a:solidFill>
              <a:srgbClr val="8EE7F5"/>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White Papers</a:t>
              </a:r>
            </a:p>
          </p:txBody>
        </p:sp>
        <p:pic>
          <p:nvPicPr>
            <p:cNvPr id="33" name="Graphic 54" descr="Document with solid fill">
              <a:extLst>
                <a:ext uri="{FF2B5EF4-FFF2-40B4-BE49-F238E27FC236}">
                  <a16:creationId xmlns:a16="http://schemas.microsoft.com/office/drawing/2014/main" id="{C947822C-ECFD-49DE-F678-D82F1B99395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37368" y="2100298"/>
              <a:ext cx="602047" cy="771132"/>
            </a:xfrm>
            <a:prstGeom prst="rect">
              <a:avLst/>
            </a:prstGeom>
          </p:spPr>
        </p:pic>
        <p:pic>
          <p:nvPicPr>
            <p:cNvPr id="34" name="Graphic 56" descr="Image with solid fill">
              <a:extLst>
                <a:ext uri="{FF2B5EF4-FFF2-40B4-BE49-F238E27FC236}">
                  <a16:creationId xmlns:a16="http://schemas.microsoft.com/office/drawing/2014/main" id="{B45A4F97-C140-BC09-9EBA-70F76D7DA49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75590" y="2249993"/>
              <a:ext cx="422541" cy="480934"/>
            </a:xfrm>
            <a:prstGeom prst="rect">
              <a:avLst/>
            </a:prstGeom>
          </p:spPr>
        </p:pic>
      </p:grpSp>
      <p:grpSp>
        <p:nvGrpSpPr>
          <p:cNvPr id="6" name="Group 5">
            <a:extLst>
              <a:ext uri="{FF2B5EF4-FFF2-40B4-BE49-F238E27FC236}">
                <a16:creationId xmlns:a16="http://schemas.microsoft.com/office/drawing/2014/main" id="{371BC64B-03AB-831F-23A5-134E0BE90166}"/>
              </a:ext>
            </a:extLst>
          </p:cNvPr>
          <p:cNvGrpSpPr/>
          <p:nvPr/>
        </p:nvGrpSpPr>
        <p:grpSpPr>
          <a:xfrm>
            <a:off x="327991" y="4382788"/>
            <a:ext cx="11300791" cy="1226279"/>
            <a:chOff x="0" y="4203700"/>
            <a:chExt cx="9575800" cy="1385241"/>
          </a:xfrm>
        </p:grpSpPr>
        <p:sp>
          <p:nvSpPr>
            <p:cNvPr id="15" name="TextBox 42">
              <a:extLst>
                <a:ext uri="{FF2B5EF4-FFF2-40B4-BE49-F238E27FC236}">
                  <a16:creationId xmlns:a16="http://schemas.microsoft.com/office/drawing/2014/main" id="{CF9C7F2B-CF15-DA4F-8D1A-120AE9500E93}"/>
                </a:ext>
              </a:extLst>
            </p:cNvPr>
            <p:cNvSpPr txBox="1"/>
            <p:nvPr/>
          </p:nvSpPr>
          <p:spPr>
            <a:xfrm>
              <a:off x="0" y="4216411"/>
              <a:ext cx="1452158" cy="1371600"/>
            </a:xfrm>
            <a:prstGeom prst="rect">
              <a:avLst/>
            </a:prstGeom>
            <a:solidFill>
              <a:srgbClr val="9FDEFF"/>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aseline="0">
                  <a:latin typeface="Century Gothic" panose="020B0502020202020204" pitchFamily="34" charset="0"/>
                </a:rPr>
                <a:t>ONLINE</a:t>
              </a:r>
            </a:p>
          </p:txBody>
        </p:sp>
        <p:sp>
          <p:nvSpPr>
            <p:cNvPr id="16" name="Graphic 8">
              <a:extLst>
                <a:ext uri="{FF2B5EF4-FFF2-40B4-BE49-F238E27FC236}">
                  <a16:creationId xmlns:a16="http://schemas.microsoft.com/office/drawing/2014/main" id="{8953AD44-7F17-E44B-8E4A-CB91900FC5D0}"/>
                </a:ext>
              </a:extLst>
            </p:cNvPr>
            <p:cNvSpPr>
              <a:spLocks noChangeAspect="1"/>
            </p:cNvSpPr>
            <p:nvPr/>
          </p:nvSpPr>
          <p:spPr>
            <a:xfrm>
              <a:off x="1372872" y="4216411"/>
              <a:ext cx="744492" cy="137253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9FDE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TextBox 44">
              <a:extLst>
                <a:ext uri="{FF2B5EF4-FFF2-40B4-BE49-F238E27FC236}">
                  <a16:creationId xmlns:a16="http://schemas.microsoft.com/office/drawing/2014/main" id="{D81E0419-99BF-1749-B916-04C25633EC25}"/>
                </a:ext>
              </a:extLst>
            </p:cNvPr>
            <p:cNvSpPr txBox="1"/>
            <p:nvPr/>
          </p:nvSpPr>
          <p:spPr>
            <a:xfrm>
              <a:off x="2311400" y="4203700"/>
              <a:ext cx="7264400" cy="1371600"/>
            </a:xfrm>
            <a:prstGeom prst="rect">
              <a:avLst/>
            </a:prstGeom>
            <a:gradFill>
              <a:gsLst>
                <a:gs pos="0">
                  <a:schemeClr val="bg1">
                    <a:lumMod val="95000"/>
                    <a:alpha val="40000"/>
                  </a:schemeClr>
                </a:gs>
                <a:gs pos="100000">
                  <a:schemeClr val="bg1">
                    <a:lumMod val="85000"/>
                  </a:schemeClr>
                </a:gs>
              </a:gsLst>
              <a:lin ang="0" scaled="0"/>
            </a:gra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8" name="TextBox 45">
              <a:extLst>
                <a:ext uri="{FF2B5EF4-FFF2-40B4-BE49-F238E27FC236}">
                  <a16:creationId xmlns:a16="http://schemas.microsoft.com/office/drawing/2014/main" id="{61D37BEA-B0BB-334B-8C19-830E846B081F}"/>
                </a:ext>
              </a:extLst>
            </p:cNvPr>
            <p:cNvSpPr txBox="1"/>
            <p:nvPr/>
          </p:nvSpPr>
          <p:spPr>
            <a:xfrm>
              <a:off x="2413000" y="4305369"/>
              <a:ext cx="2311400" cy="330424"/>
            </a:xfrm>
            <a:prstGeom prst="rect">
              <a:avLst/>
            </a:prstGeom>
            <a:solidFill>
              <a:srgbClr val="9FDEF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Website</a:t>
              </a:r>
            </a:p>
          </p:txBody>
        </p:sp>
        <p:sp>
          <p:nvSpPr>
            <p:cNvPr id="19" name="TextBox 46">
              <a:extLst>
                <a:ext uri="{FF2B5EF4-FFF2-40B4-BE49-F238E27FC236}">
                  <a16:creationId xmlns:a16="http://schemas.microsoft.com/office/drawing/2014/main" id="{7DA02123-9852-5F48-817A-7176A85EF039}"/>
                </a:ext>
              </a:extLst>
            </p:cNvPr>
            <p:cNvSpPr txBox="1">
              <a:spLocks noChangeAspect="1"/>
            </p:cNvSpPr>
            <p:nvPr/>
          </p:nvSpPr>
          <p:spPr>
            <a:xfrm>
              <a:off x="8732520" y="4828981"/>
              <a:ext cx="640080" cy="640514"/>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0" i="0" u="none" strike="noStrike">
                  <a:solidFill>
                    <a:schemeClr val="dk1"/>
                  </a:solidFill>
                  <a:effectLst/>
                  <a:latin typeface="Century Gothic" panose="020B0502020202020204" pitchFamily="34" charset="0"/>
                  <a:ea typeface="+mn-ea"/>
                  <a:cs typeface="+mn-cs"/>
                </a:rPr>
                <a:t>Mobile</a:t>
              </a:r>
            </a:p>
            <a:p>
              <a:r>
                <a:rPr lang="en-US" sz="1000" b="0" i="0" u="none" strike="noStrike" baseline="0">
                  <a:solidFill>
                    <a:schemeClr val="dk1"/>
                  </a:solidFill>
                  <a:effectLst/>
                  <a:latin typeface="Century Gothic" panose="020B0502020202020204" pitchFamily="34" charset="0"/>
                  <a:ea typeface="+mn-ea"/>
                  <a:cs typeface="+mn-cs"/>
                </a:rPr>
                <a:t>App</a:t>
              </a:r>
              <a:endParaRPr lang="en-US" sz="800" baseline="0">
                <a:latin typeface="Century Gothic" panose="020B0502020202020204" pitchFamily="34" charset="0"/>
              </a:endParaRPr>
            </a:p>
          </p:txBody>
        </p:sp>
        <p:sp>
          <p:nvSpPr>
            <p:cNvPr id="20" name="TextBox 47">
              <a:extLst>
                <a:ext uri="{FF2B5EF4-FFF2-40B4-BE49-F238E27FC236}">
                  <a16:creationId xmlns:a16="http://schemas.microsoft.com/office/drawing/2014/main" id="{36A021A6-2E2B-DC4F-80A9-D49336A0E419}"/>
                </a:ext>
              </a:extLst>
            </p:cNvPr>
            <p:cNvSpPr txBox="1"/>
            <p:nvPr/>
          </p:nvSpPr>
          <p:spPr>
            <a:xfrm>
              <a:off x="6743700" y="4305369"/>
              <a:ext cx="731520" cy="732016"/>
            </a:xfrm>
            <a:prstGeom prst="rect">
              <a:avLst/>
            </a:prstGeom>
            <a:solidFill>
              <a:srgbClr val="9FDEF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Blog</a:t>
              </a:r>
            </a:p>
          </p:txBody>
        </p:sp>
        <p:sp>
          <p:nvSpPr>
            <p:cNvPr id="21" name="TextBox 48">
              <a:extLst>
                <a:ext uri="{FF2B5EF4-FFF2-40B4-BE49-F238E27FC236}">
                  <a16:creationId xmlns:a16="http://schemas.microsoft.com/office/drawing/2014/main" id="{9D9A24B0-1AD3-8149-A8ED-23B42206233C}"/>
                </a:ext>
              </a:extLst>
            </p:cNvPr>
            <p:cNvSpPr txBox="1"/>
            <p:nvPr/>
          </p:nvSpPr>
          <p:spPr>
            <a:xfrm>
              <a:off x="5638800" y="4610100"/>
              <a:ext cx="711200" cy="709244"/>
            </a:xfrm>
            <a:prstGeom prst="rect">
              <a:avLst/>
            </a:prstGeom>
            <a:solidFill>
              <a:srgbClr val="9FDEF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Mobile Alerts</a:t>
              </a:r>
            </a:p>
          </p:txBody>
        </p:sp>
        <p:sp>
          <p:nvSpPr>
            <p:cNvPr id="22" name="TextBox 50">
              <a:extLst>
                <a:ext uri="{FF2B5EF4-FFF2-40B4-BE49-F238E27FC236}">
                  <a16:creationId xmlns:a16="http://schemas.microsoft.com/office/drawing/2014/main" id="{26A02132-2FF9-3746-B7F0-00572FDCC35B}"/>
                </a:ext>
              </a:extLst>
            </p:cNvPr>
            <p:cNvSpPr txBox="1"/>
            <p:nvPr/>
          </p:nvSpPr>
          <p:spPr>
            <a:xfrm>
              <a:off x="3632200" y="5139071"/>
              <a:ext cx="1676400" cy="330424"/>
            </a:xfrm>
            <a:prstGeom prst="rect">
              <a:avLst/>
            </a:prstGeom>
            <a:solidFill>
              <a:srgbClr val="9FDEF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Newsletter – 1.0</a:t>
              </a:r>
            </a:p>
          </p:txBody>
        </p:sp>
        <p:pic>
          <p:nvPicPr>
            <p:cNvPr id="23" name="Graphic 58" descr="Internet with solid fill">
              <a:extLst>
                <a:ext uri="{FF2B5EF4-FFF2-40B4-BE49-F238E27FC236}">
                  <a16:creationId xmlns:a16="http://schemas.microsoft.com/office/drawing/2014/main" id="{0066A331-F06F-058D-27A7-9711A5ED9658}"/>
                </a:ext>
              </a:extLst>
            </p:cNvPr>
            <p:cNvPicPr>
              <a:picLocks/>
            </p:cNvPicPr>
            <p:nvPr/>
          </p:nvPicPr>
          <p:blipFill>
            <a:blip r:embed="rId11">
              <a:extLst>
                <a:ext uri="{96DAC541-7B7A-43D3-8B79-37D633B846F1}">
                  <asvg:svgBlip xmlns:asvg="http://schemas.microsoft.com/office/drawing/2016/SVG/main" r:embed="rId12"/>
                </a:ext>
              </a:extLst>
            </a:blip>
            <a:stretch>
              <a:fillRect/>
            </a:stretch>
          </p:blipFill>
          <p:spPr>
            <a:xfrm>
              <a:off x="876300" y="4443118"/>
              <a:ext cx="774699" cy="1132181"/>
            </a:xfrm>
            <a:prstGeom prst="rect">
              <a:avLst/>
            </a:prstGeom>
          </p:spPr>
        </p:pic>
        <p:sp>
          <p:nvSpPr>
            <p:cNvPr id="24" name="TextBox 64">
              <a:extLst>
                <a:ext uri="{FF2B5EF4-FFF2-40B4-BE49-F238E27FC236}">
                  <a16:creationId xmlns:a16="http://schemas.microsoft.com/office/drawing/2014/main" id="{1994CB34-C1C5-E64D-BE41-A61B2FC414B4}"/>
                </a:ext>
              </a:extLst>
            </p:cNvPr>
            <p:cNvSpPr txBox="1"/>
            <p:nvPr/>
          </p:nvSpPr>
          <p:spPr>
            <a:xfrm>
              <a:off x="6743700" y="5143500"/>
              <a:ext cx="1676400" cy="330200"/>
            </a:xfrm>
            <a:prstGeom prst="rect">
              <a:avLst/>
            </a:prstGeom>
            <a:solidFill>
              <a:srgbClr val="9FDEF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Newsletter – 2.0</a:t>
              </a:r>
            </a:p>
          </p:txBody>
        </p:sp>
      </p:grpSp>
      <p:grpSp>
        <p:nvGrpSpPr>
          <p:cNvPr id="7" name="Group 6">
            <a:extLst>
              <a:ext uri="{FF2B5EF4-FFF2-40B4-BE49-F238E27FC236}">
                <a16:creationId xmlns:a16="http://schemas.microsoft.com/office/drawing/2014/main" id="{142BAFA3-C66C-AA43-A666-9A758072128A}"/>
              </a:ext>
            </a:extLst>
          </p:cNvPr>
          <p:cNvGrpSpPr/>
          <p:nvPr/>
        </p:nvGrpSpPr>
        <p:grpSpPr>
          <a:xfrm>
            <a:off x="327991" y="5755673"/>
            <a:ext cx="11300791" cy="914402"/>
            <a:chOff x="0" y="5754736"/>
            <a:chExt cx="9575800" cy="1046351"/>
          </a:xfrm>
        </p:grpSpPr>
        <p:sp>
          <p:nvSpPr>
            <p:cNvPr id="9" name="TextBox 108">
              <a:extLst>
                <a:ext uri="{FF2B5EF4-FFF2-40B4-BE49-F238E27FC236}">
                  <a16:creationId xmlns:a16="http://schemas.microsoft.com/office/drawing/2014/main" id="{60699AE9-9D2B-0533-E53D-3689C05E34AB}"/>
                </a:ext>
              </a:extLst>
            </p:cNvPr>
            <p:cNvSpPr txBox="1"/>
            <p:nvPr/>
          </p:nvSpPr>
          <p:spPr>
            <a:xfrm>
              <a:off x="0" y="5754736"/>
              <a:ext cx="1587500" cy="1046349"/>
            </a:xfrm>
            <a:prstGeom prst="rect">
              <a:avLst/>
            </a:prstGeom>
            <a:solidFill>
              <a:srgbClr val="C8E3FB"/>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aseline="0" dirty="0">
                  <a:latin typeface="Century Gothic" panose="020B0502020202020204" pitchFamily="34" charset="0"/>
                </a:rPr>
                <a:t>WEB</a:t>
              </a:r>
            </a:p>
          </p:txBody>
        </p:sp>
        <p:sp>
          <p:nvSpPr>
            <p:cNvPr id="10" name="Graphic 8">
              <a:extLst>
                <a:ext uri="{FF2B5EF4-FFF2-40B4-BE49-F238E27FC236}">
                  <a16:creationId xmlns:a16="http://schemas.microsoft.com/office/drawing/2014/main" id="{40F91F4D-9203-CA18-D346-25A13D2CD57B}"/>
                </a:ext>
              </a:extLst>
            </p:cNvPr>
            <p:cNvSpPr>
              <a:spLocks/>
            </p:cNvSpPr>
            <p:nvPr/>
          </p:nvSpPr>
          <p:spPr>
            <a:xfrm>
              <a:off x="1372871" y="5754738"/>
              <a:ext cx="743830" cy="104634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C8E3F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TextBox 110">
              <a:extLst>
                <a:ext uri="{FF2B5EF4-FFF2-40B4-BE49-F238E27FC236}">
                  <a16:creationId xmlns:a16="http://schemas.microsoft.com/office/drawing/2014/main" id="{54735E0B-36D6-9E6D-E60B-5808727FEF2C}"/>
                </a:ext>
              </a:extLst>
            </p:cNvPr>
            <p:cNvSpPr txBox="1"/>
            <p:nvPr/>
          </p:nvSpPr>
          <p:spPr>
            <a:xfrm>
              <a:off x="2311400" y="5754737"/>
              <a:ext cx="7264400" cy="1046349"/>
            </a:xfrm>
            <a:prstGeom prst="rect">
              <a:avLst/>
            </a:prstGeom>
            <a:gradFill>
              <a:gsLst>
                <a:gs pos="0">
                  <a:schemeClr val="bg1">
                    <a:lumMod val="95000"/>
                    <a:alpha val="40000"/>
                  </a:schemeClr>
                </a:gs>
                <a:gs pos="100000">
                  <a:schemeClr val="bg1">
                    <a:lumMod val="85000"/>
                  </a:schemeClr>
                </a:gs>
              </a:gsLst>
              <a:lin ang="0" scaled="0"/>
            </a:gra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2" name="TextBox 111">
              <a:extLst>
                <a:ext uri="{FF2B5EF4-FFF2-40B4-BE49-F238E27FC236}">
                  <a16:creationId xmlns:a16="http://schemas.microsoft.com/office/drawing/2014/main" id="{4FE4DF0D-7364-91B5-CEE6-E9AA22C90745}"/>
                </a:ext>
              </a:extLst>
            </p:cNvPr>
            <p:cNvSpPr txBox="1"/>
            <p:nvPr/>
          </p:nvSpPr>
          <p:spPr>
            <a:xfrm>
              <a:off x="2413000" y="5899336"/>
              <a:ext cx="2311400" cy="330199"/>
            </a:xfrm>
            <a:prstGeom prst="rect">
              <a:avLst/>
            </a:prstGeom>
            <a:solidFill>
              <a:srgbClr val="C8E3FB"/>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Development</a:t>
              </a:r>
            </a:p>
          </p:txBody>
        </p:sp>
        <p:sp>
          <p:nvSpPr>
            <p:cNvPr id="13" name="TextBox 114">
              <a:extLst>
                <a:ext uri="{FF2B5EF4-FFF2-40B4-BE49-F238E27FC236}">
                  <a16:creationId xmlns:a16="http://schemas.microsoft.com/office/drawing/2014/main" id="{41C4DA84-579C-D943-8545-3B757341F3EE}"/>
                </a:ext>
              </a:extLst>
            </p:cNvPr>
            <p:cNvSpPr txBox="1"/>
            <p:nvPr/>
          </p:nvSpPr>
          <p:spPr>
            <a:xfrm>
              <a:off x="4737100" y="6328596"/>
              <a:ext cx="1384300" cy="330199"/>
            </a:xfrm>
            <a:prstGeom prst="rect">
              <a:avLst/>
            </a:prstGeom>
            <a:solidFill>
              <a:srgbClr val="C8E3FB"/>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dirty="0">
                  <a:latin typeface="Century Gothic" panose="020B0502020202020204" pitchFamily="34" charset="0"/>
                </a:rPr>
                <a:t>Pay-Per-Click</a:t>
              </a:r>
            </a:p>
          </p:txBody>
        </p:sp>
        <p:sp>
          <p:nvSpPr>
            <p:cNvPr id="14" name="TextBox 115">
              <a:extLst>
                <a:ext uri="{FF2B5EF4-FFF2-40B4-BE49-F238E27FC236}">
                  <a16:creationId xmlns:a16="http://schemas.microsoft.com/office/drawing/2014/main" id="{C17A8E24-1870-75CA-A04B-D1F30786458A}"/>
                </a:ext>
              </a:extLst>
            </p:cNvPr>
            <p:cNvSpPr txBox="1"/>
            <p:nvPr/>
          </p:nvSpPr>
          <p:spPr>
            <a:xfrm>
              <a:off x="6743700" y="5873936"/>
              <a:ext cx="1676400" cy="756920"/>
            </a:xfrm>
            <a:prstGeom prst="rect">
              <a:avLst/>
            </a:prstGeom>
            <a:solidFill>
              <a:srgbClr val="C8E3FB"/>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SEO</a:t>
              </a:r>
            </a:p>
          </p:txBody>
        </p:sp>
      </p:grpSp>
      <p:pic>
        <p:nvPicPr>
          <p:cNvPr id="52" name="Graphic 122">
            <a:extLst>
              <a:ext uri="{FF2B5EF4-FFF2-40B4-BE49-F238E27FC236}">
                <a16:creationId xmlns:a16="http://schemas.microsoft.com/office/drawing/2014/main" id="{D4BFB275-113C-2267-E0BF-225D7F103288}"/>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flipH="1">
            <a:off x="1479807" y="5870340"/>
            <a:ext cx="723900" cy="723900"/>
          </a:xfrm>
          <a:prstGeom prst="rect">
            <a:avLst/>
          </a:prstGeom>
        </p:spPr>
      </p:pic>
      <p:graphicFrame>
        <p:nvGraphicFramePr>
          <p:cNvPr id="8" name="Table 7">
            <a:extLst>
              <a:ext uri="{FF2B5EF4-FFF2-40B4-BE49-F238E27FC236}">
                <a16:creationId xmlns:a16="http://schemas.microsoft.com/office/drawing/2014/main" id="{F28B3B4A-5E4F-C757-A4A7-553E7F70B5D5}"/>
              </a:ext>
            </a:extLst>
          </p:cNvPr>
          <p:cNvGraphicFramePr>
            <a:graphicFrameLocks noGrp="1"/>
          </p:cNvGraphicFramePr>
          <p:nvPr/>
        </p:nvGraphicFramePr>
        <p:xfrm>
          <a:off x="3060444" y="221769"/>
          <a:ext cx="8568336" cy="304800"/>
        </p:xfrm>
        <a:graphic>
          <a:graphicData uri="http://schemas.openxmlformats.org/drawingml/2006/table">
            <a:tbl>
              <a:tblPr>
                <a:tableStyleId>{5C22544A-7EE6-4342-B048-85BDC9FD1C3A}</a:tableStyleId>
              </a:tblPr>
              <a:tblGrid>
                <a:gridCol w="2142084">
                  <a:extLst>
                    <a:ext uri="{9D8B030D-6E8A-4147-A177-3AD203B41FA5}">
                      <a16:colId xmlns:a16="http://schemas.microsoft.com/office/drawing/2014/main" val="1735468227"/>
                    </a:ext>
                  </a:extLst>
                </a:gridCol>
                <a:gridCol w="2142084">
                  <a:extLst>
                    <a:ext uri="{9D8B030D-6E8A-4147-A177-3AD203B41FA5}">
                      <a16:colId xmlns:a16="http://schemas.microsoft.com/office/drawing/2014/main" val="1750077991"/>
                    </a:ext>
                  </a:extLst>
                </a:gridCol>
                <a:gridCol w="2142084">
                  <a:extLst>
                    <a:ext uri="{9D8B030D-6E8A-4147-A177-3AD203B41FA5}">
                      <a16:colId xmlns:a16="http://schemas.microsoft.com/office/drawing/2014/main" val="1416143953"/>
                    </a:ext>
                  </a:extLst>
                </a:gridCol>
                <a:gridCol w="2142084">
                  <a:extLst>
                    <a:ext uri="{9D8B030D-6E8A-4147-A177-3AD203B41FA5}">
                      <a16:colId xmlns:a16="http://schemas.microsoft.com/office/drawing/2014/main" val="3637203451"/>
                    </a:ext>
                  </a:extLst>
                </a:gridCol>
              </a:tblGrid>
              <a:tr h="304800">
                <a:tc>
                  <a:txBody>
                    <a:bodyPr/>
                    <a:lstStyle/>
                    <a:p>
                      <a:pPr algn="l" fontAlgn="b"/>
                      <a:r>
                        <a:rPr lang="en-US" sz="1800" u="none" strike="noStrike" dirty="0">
                          <a:effectLst/>
                          <a:latin typeface="Century Gothic" panose="020B0502020202020204" pitchFamily="34" charset="0"/>
                        </a:rPr>
                        <a:t>Q1</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b"/>
                      <a:r>
                        <a:rPr lang="en-US" sz="1800" u="none" strike="noStrike" dirty="0">
                          <a:effectLst/>
                          <a:latin typeface="Century Gothic" panose="020B0502020202020204" pitchFamily="34" charset="0"/>
                        </a:rPr>
                        <a:t>Q2</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en-US" sz="1800" u="none" strike="noStrike" dirty="0">
                          <a:effectLst/>
                          <a:latin typeface="Century Gothic" panose="020B0502020202020204" pitchFamily="34" charset="0"/>
                        </a:rPr>
                        <a:t>Q3</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l" fontAlgn="b"/>
                      <a:r>
                        <a:rPr lang="en-US" sz="1800" u="none" strike="noStrike" dirty="0">
                          <a:effectLst/>
                          <a:latin typeface="Century Gothic" panose="020B0502020202020204" pitchFamily="34" charset="0"/>
                        </a:rPr>
                        <a:t>Q4</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73988856"/>
                  </a:ext>
                </a:extLst>
              </a:tr>
            </a:tbl>
          </a:graphicData>
        </a:graphic>
      </p:graphicFrame>
    </p:spTree>
    <p:extLst>
      <p:ext uri="{BB962C8B-B14F-4D97-AF65-F5344CB8AC3E}">
        <p14:creationId xmlns:p14="http://schemas.microsoft.com/office/powerpoint/2010/main" val="1437709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76B18F-0114-6C14-DC83-0C922069AC28}"/>
              </a:ext>
            </a:extLst>
          </p:cNvPr>
          <p:cNvGrpSpPr/>
          <p:nvPr/>
        </p:nvGrpSpPr>
        <p:grpSpPr>
          <a:xfrm>
            <a:off x="327991" y="661480"/>
            <a:ext cx="11300791" cy="1228537"/>
            <a:chOff x="0" y="0"/>
            <a:chExt cx="9575800" cy="1387792"/>
          </a:xfrm>
        </p:grpSpPr>
        <p:sp>
          <p:nvSpPr>
            <p:cNvPr id="42" name="TextBox 6">
              <a:extLst>
                <a:ext uri="{FF2B5EF4-FFF2-40B4-BE49-F238E27FC236}">
                  <a16:creationId xmlns:a16="http://schemas.microsoft.com/office/drawing/2014/main" id="{1844E5B8-A2B7-ADD5-30C5-E981CC2F388F}"/>
                </a:ext>
              </a:extLst>
            </p:cNvPr>
            <p:cNvSpPr txBox="1"/>
            <p:nvPr/>
          </p:nvSpPr>
          <p:spPr>
            <a:xfrm>
              <a:off x="0" y="12700"/>
              <a:ext cx="1452158" cy="1371600"/>
            </a:xfrm>
            <a:prstGeom prst="rect">
              <a:avLst/>
            </a:prstGeom>
            <a:solidFill>
              <a:srgbClr val="CFE46E"/>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a:latin typeface="Century Gothic" panose="020B0502020202020204" pitchFamily="34" charset="0"/>
                </a:rPr>
                <a:t>SOCIAL</a:t>
              </a:r>
              <a:r>
                <a:rPr lang="en-US" sz="1800" baseline="0">
                  <a:latin typeface="Century Gothic" panose="020B0502020202020204" pitchFamily="34" charset="0"/>
                </a:rPr>
                <a:t> MEDIA</a:t>
              </a:r>
            </a:p>
          </p:txBody>
        </p:sp>
        <p:sp>
          <p:nvSpPr>
            <p:cNvPr id="43" name="Graphic 8">
              <a:extLst>
                <a:ext uri="{FF2B5EF4-FFF2-40B4-BE49-F238E27FC236}">
                  <a16:creationId xmlns:a16="http://schemas.microsoft.com/office/drawing/2014/main" id="{93271A20-CC2E-01E6-34E5-233F6794353F}"/>
                </a:ext>
              </a:extLst>
            </p:cNvPr>
            <p:cNvSpPr>
              <a:spLocks noChangeAspect="1"/>
            </p:cNvSpPr>
            <p:nvPr/>
          </p:nvSpPr>
          <p:spPr>
            <a:xfrm>
              <a:off x="1372872" y="16192"/>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CFE46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pic>
          <p:nvPicPr>
            <p:cNvPr id="44" name="Graphic 11" descr="Social network with solid fill">
              <a:extLst>
                <a:ext uri="{FF2B5EF4-FFF2-40B4-BE49-F238E27FC236}">
                  <a16:creationId xmlns:a16="http://schemas.microsoft.com/office/drawing/2014/main" id="{F4D707C0-C389-4BE9-D20B-683F073F2665}"/>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a:off x="941127" y="284083"/>
              <a:ext cx="764749" cy="1057292"/>
            </a:xfrm>
            <a:prstGeom prst="rect">
              <a:avLst/>
            </a:prstGeom>
          </p:spPr>
        </p:pic>
        <p:sp>
          <p:nvSpPr>
            <p:cNvPr id="45" name="TextBox 12">
              <a:extLst>
                <a:ext uri="{FF2B5EF4-FFF2-40B4-BE49-F238E27FC236}">
                  <a16:creationId xmlns:a16="http://schemas.microsoft.com/office/drawing/2014/main" id="{22AA81BF-CF3A-1E45-948A-0A3976D16021}"/>
                </a:ext>
              </a:extLst>
            </p:cNvPr>
            <p:cNvSpPr txBox="1"/>
            <p:nvPr/>
          </p:nvSpPr>
          <p:spPr>
            <a:xfrm>
              <a:off x="2311400" y="0"/>
              <a:ext cx="7264400" cy="1371600"/>
            </a:xfrm>
            <a:prstGeom prst="rect">
              <a:avLst/>
            </a:prstGeom>
            <a:solidFill>
              <a:srgbClr val="ECF8C2"/>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46" name="TextBox 13">
              <a:extLst>
                <a:ext uri="{FF2B5EF4-FFF2-40B4-BE49-F238E27FC236}">
                  <a16:creationId xmlns:a16="http://schemas.microsoft.com/office/drawing/2014/main" id="{DFE31381-52F6-D84F-B7FC-CA467734053B}"/>
                </a:ext>
              </a:extLst>
            </p:cNvPr>
            <p:cNvSpPr txBox="1"/>
            <p:nvPr/>
          </p:nvSpPr>
          <p:spPr>
            <a:xfrm>
              <a:off x="2413000" y="114300"/>
              <a:ext cx="2311400" cy="330200"/>
            </a:xfrm>
            <a:prstGeom prst="rect">
              <a:avLst/>
            </a:prstGeom>
            <a:solidFill>
              <a:srgbClr val="CFE46E"/>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Social Media Initiative – Spring 1.0</a:t>
              </a:r>
            </a:p>
          </p:txBody>
        </p:sp>
        <p:sp>
          <p:nvSpPr>
            <p:cNvPr id="47" name="TextBox 14">
              <a:extLst>
                <a:ext uri="{FF2B5EF4-FFF2-40B4-BE49-F238E27FC236}">
                  <a16:creationId xmlns:a16="http://schemas.microsoft.com/office/drawing/2014/main" id="{C4BC124C-19C0-AE4E-A038-3208EF3D9C88}"/>
                </a:ext>
              </a:extLst>
            </p:cNvPr>
            <p:cNvSpPr txBox="1"/>
            <p:nvPr/>
          </p:nvSpPr>
          <p:spPr>
            <a:xfrm>
              <a:off x="4114800" y="533400"/>
              <a:ext cx="1028700" cy="731520"/>
            </a:xfrm>
            <a:prstGeom prst="rect">
              <a:avLst/>
            </a:prstGeom>
            <a:solidFill>
              <a:srgbClr val="CFE46E"/>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Social Media Initiative – Spring 2.0</a:t>
              </a:r>
            </a:p>
          </p:txBody>
        </p:sp>
        <p:sp>
          <p:nvSpPr>
            <p:cNvPr id="48" name="TextBox 15">
              <a:extLst>
                <a:ext uri="{FF2B5EF4-FFF2-40B4-BE49-F238E27FC236}">
                  <a16:creationId xmlns:a16="http://schemas.microsoft.com/office/drawing/2014/main" id="{0BDC66C5-58EC-3B4D-A6DF-412FB4C3F7EA}"/>
                </a:ext>
              </a:extLst>
            </p:cNvPr>
            <p:cNvSpPr txBox="1"/>
            <p:nvPr/>
          </p:nvSpPr>
          <p:spPr>
            <a:xfrm>
              <a:off x="2832100" y="533400"/>
              <a:ext cx="749300" cy="7315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0" i="0" u="none" strike="noStrike">
                  <a:solidFill>
                    <a:schemeClr val="dk1"/>
                  </a:solidFill>
                  <a:effectLst/>
                  <a:latin typeface="Century Gothic" panose="020B0502020202020204" pitchFamily="34" charset="0"/>
                  <a:ea typeface="+mn-ea"/>
                  <a:cs typeface="+mn-cs"/>
                </a:rPr>
                <a:t>Social Media Takeover</a:t>
              </a:r>
              <a:endParaRPr lang="en-US" sz="800" baseline="0">
                <a:latin typeface="Century Gothic" panose="020B0502020202020204" pitchFamily="34" charset="0"/>
              </a:endParaRPr>
            </a:p>
          </p:txBody>
        </p:sp>
        <p:sp>
          <p:nvSpPr>
            <p:cNvPr id="49" name="TextBox 16">
              <a:extLst>
                <a:ext uri="{FF2B5EF4-FFF2-40B4-BE49-F238E27FC236}">
                  <a16:creationId xmlns:a16="http://schemas.microsoft.com/office/drawing/2014/main" id="{93C8FD22-937B-2542-9C24-DFCB8C29BC06}"/>
                </a:ext>
              </a:extLst>
            </p:cNvPr>
            <p:cNvSpPr txBox="1"/>
            <p:nvPr/>
          </p:nvSpPr>
          <p:spPr>
            <a:xfrm>
              <a:off x="5270500" y="114300"/>
              <a:ext cx="914400" cy="731520"/>
            </a:xfrm>
            <a:prstGeom prst="rect">
              <a:avLst/>
            </a:prstGeom>
            <a:solidFill>
              <a:srgbClr val="CFE46E"/>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Influencer Collab – Summer</a:t>
              </a:r>
            </a:p>
          </p:txBody>
        </p:sp>
        <p:sp>
          <p:nvSpPr>
            <p:cNvPr id="50" name="TextBox 17">
              <a:extLst>
                <a:ext uri="{FF2B5EF4-FFF2-40B4-BE49-F238E27FC236}">
                  <a16:creationId xmlns:a16="http://schemas.microsoft.com/office/drawing/2014/main" id="{7F50D09D-FD83-E540-8053-FBE3575EE315}"/>
                </a:ext>
              </a:extLst>
            </p:cNvPr>
            <p:cNvSpPr txBox="1"/>
            <p:nvPr/>
          </p:nvSpPr>
          <p:spPr>
            <a:xfrm>
              <a:off x="5270500" y="934720"/>
              <a:ext cx="4203700" cy="330200"/>
            </a:xfrm>
            <a:prstGeom prst="rect">
              <a:avLst/>
            </a:prstGeom>
            <a:solidFill>
              <a:srgbClr val="CFE46E"/>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Social Media Initiative – Holiday</a:t>
              </a:r>
            </a:p>
          </p:txBody>
        </p:sp>
      </p:grpSp>
      <p:grpSp>
        <p:nvGrpSpPr>
          <p:cNvPr id="4" name="Group 3">
            <a:extLst>
              <a:ext uri="{FF2B5EF4-FFF2-40B4-BE49-F238E27FC236}">
                <a16:creationId xmlns:a16="http://schemas.microsoft.com/office/drawing/2014/main" id="{FC5499B0-656D-73A8-5DB1-8CA24335A6D3}"/>
              </a:ext>
            </a:extLst>
          </p:cNvPr>
          <p:cNvGrpSpPr/>
          <p:nvPr/>
        </p:nvGrpSpPr>
        <p:grpSpPr>
          <a:xfrm>
            <a:off x="327991" y="3382196"/>
            <a:ext cx="11300791" cy="914400"/>
            <a:chOff x="0" y="3073402"/>
            <a:chExt cx="9575800" cy="1059419"/>
          </a:xfrm>
        </p:grpSpPr>
        <p:sp>
          <p:nvSpPr>
            <p:cNvPr id="35" name="TextBox 33">
              <a:extLst>
                <a:ext uri="{FF2B5EF4-FFF2-40B4-BE49-F238E27FC236}">
                  <a16:creationId xmlns:a16="http://schemas.microsoft.com/office/drawing/2014/main" id="{C0768FE4-32D7-1A43-AAEF-CD0EC5D3224E}"/>
                </a:ext>
              </a:extLst>
            </p:cNvPr>
            <p:cNvSpPr txBox="1"/>
            <p:nvPr/>
          </p:nvSpPr>
          <p:spPr>
            <a:xfrm>
              <a:off x="0" y="3073402"/>
              <a:ext cx="1452158" cy="1059418"/>
            </a:xfrm>
            <a:prstGeom prst="rect">
              <a:avLst/>
            </a:prstGeom>
            <a:solidFill>
              <a:srgbClr val="F88F2E"/>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aseline="0" dirty="0">
                  <a:latin typeface="Century Gothic" panose="020B0502020202020204" pitchFamily="34" charset="0"/>
                </a:rPr>
                <a:t>MARKET RESEARCH</a:t>
              </a:r>
            </a:p>
          </p:txBody>
        </p:sp>
        <p:sp>
          <p:nvSpPr>
            <p:cNvPr id="36" name="Graphic 8">
              <a:extLst>
                <a:ext uri="{FF2B5EF4-FFF2-40B4-BE49-F238E27FC236}">
                  <a16:creationId xmlns:a16="http://schemas.microsoft.com/office/drawing/2014/main" id="{67350A25-D786-FB43-A552-176E50231B93}"/>
                </a:ext>
              </a:extLst>
            </p:cNvPr>
            <p:cNvSpPr>
              <a:spLocks/>
            </p:cNvSpPr>
            <p:nvPr/>
          </p:nvSpPr>
          <p:spPr>
            <a:xfrm>
              <a:off x="1372872" y="3073402"/>
              <a:ext cx="744492" cy="105941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F88F2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TextBox 36">
              <a:extLst>
                <a:ext uri="{FF2B5EF4-FFF2-40B4-BE49-F238E27FC236}">
                  <a16:creationId xmlns:a16="http://schemas.microsoft.com/office/drawing/2014/main" id="{B2AD5410-BBC5-4E41-A6DC-B730D91F774A}"/>
                </a:ext>
              </a:extLst>
            </p:cNvPr>
            <p:cNvSpPr txBox="1"/>
            <p:nvPr/>
          </p:nvSpPr>
          <p:spPr>
            <a:xfrm>
              <a:off x="2311400" y="3073402"/>
              <a:ext cx="7264400" cy="1059419"/>
            </a:xfrm>
            <a:prstGeom prst="rect">
              <a:avLst/>
            </a:prstGeom>
            <a:solidFill>
              <a:srgbClr val="FBEBD4"/>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39" name="TextBox 37">
              <a:extLst>
                <a:ext uri="{FF2B5EF4-FFF2-40B4-BE49-F238E27FC236}">
                  <a16:creationId xmlns:a16="http://schemas.microsoft.com/office/drawing/2014/main" id="{6AF1F054-6955-954E-94B7-1E87BF66F69A}"/>
                </a:ext>
              </a:extLst>
            </p:cNvPr>
            <p:cNvSpPr txBox="1"/>
            <p:nvPr/>
          </p:nvSpPr>
          <p:spPr>
            <a:xfrm>
              <a:off x="2413000" y="3187701"/>
              <a:ext cx="2311400" cy="337625"/>
            </a:xfrm>
            <a:prstGeom prst="rect">
              <a:avLst/>
            </a:prstGeom>
            <a:solidFill>
              <a:srgbClr val="F88F2E"/>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Surveys</a:t>
              </a:r>
            </a:p>
          </p:txBody>
        </p:sp>
        <p:sp>
          <p:nvSpPr>
            <p:cNvPr id="40" name="TextBox 41">
              <a:extLst>
                <a:ext uri="{FF2B5EF4-FFF2-40B4-BE49-F238E27FC236}">
                  <a16:creationId xmlns:a16="http://schemas.microsoft.com/office/drawing/2014/main" id="{F54AD9BD-C6D4-0546-B350-4BB47AF76576}"/>
                </a:ext>
              </a:extLst>
            </p:cNvPr>
            <p:cNvSpPr txBox="1"/>
            <p:nvPr/>
          </p:nvSpPr>
          <p:spPr>
            <a:xfrm>
              <a:off x="5270500" y="3589021"/>
              <a:ext cx="4203700" cy="337625"/>
            </a:xfrm>
            <a:prstGeom prst="rect">
              <a:avLst/>
            </a:prstGeom>
            <a:solidFill>
              <a:srgbClr val="F88F2E"/>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Impact Studies</a:t>
              </a:r>
            </a:p>
          </p:txBody>
        </p:sp>
        <p:pic>
          <p:nvPicPr>
            <p:cNvPr id="41" name="Graphic 52" descr="Research with solid fill">
              <a:extLst>
                <a:ext uri="{FF2B5EF4-FFF2-40B4-BE49-F238E27FC236}">
                  <a16:creationId xmlns:a16="http://schemas.microsoft.com/office/drawing/2014/main" id="{45501DEA-EB92-4BF9-A3B1-A3431D5BBBAE}"/>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flipH="1">
              <a:off x="1128462" y="3193126"/>
              <a:ext cx="619858" cy="847535"/>
            </a:xfrm>
            <a:prstGeom prst="rect">
              <a:avLst/>
            </a:prstGeom>
          </p:spPr>
        </p:pic>
      </p:grpSp>
      <p:grpSp>
        <p:nvGrpSpPr>
          <p:cNvPr id="5" name="Group 4">
            <a:extLst>
              <a:ext uri="{FF2B5EF4-FFF2-40B4-BE49-F238E27FC236}">
                <a16:creationId xmlns:a16="http://schemas.microsoft.com/office/drawing/2014/main" id="{B22B8F2A-9031-F104-F936-4D7640636B04}"/>
              </a:ext>
            </a:extLst>
          </p:cNvPr>
          <p:cNvGrpSpPr/>
          <p:nvPr/>
        </p:nvGrpSpPr>
        <p:grpSpPr>
          <a:xfrm>
            <a:off x="327991" y="2021837"/>
            <a:ext cx="11300791" cy="1214203"/>
            <a:chOff x="0" y="1536700"/>
            <a:chExt cx="9575800" cy="1371600"/>
          </a:xfrm>
        </p:grpSpPr>
        <p:sp>
          <p:nvSpPr>
            <p:cNvPr id="25" name="TextBox 18">
              <a:extLst>
                <a:ext uri="{FF2B5EF4-FFF2-40B4-BE49-F238E27FC236}">
                  <a16:creationId xmlns:a16="http://schemas.microsoft.com/office/drawing/2014/main" id="{0F437706-A38B-E34A-9466-94D4BE04A2BF}"/>
                </a:ext>
              </a:extLst>
            </p:cNvPr>
            <p:cNvSpPr txBox="1"/>
            <p:nvPr/>
          </p:nvSpPr>
          <p:spPr>
            <a:xfrm>
              <a:off x="0" y="1536700"/>
              <a:ext cx="1587500" cy="1371600"/>
            </a:xfrm>
            <a:prstGeom prst="rect">
              <a:avLst/>
            </a:prstGeom>
            <a:solidFill>
              <a:srgbClr val="A1E4D7"/>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aseline="0" dirty="0">
                  <a:latin typeface="Century Gothic" panose="020B0502020202020204" pitchFamily="34" charset="0"/>
                </a:rPr>
                <a:t>CONTENT </a:t>
              </a:r>
            </a:p>
            <a:p>
              <a:r>
                <a:rPr lang="en-US" sz="1800" baseline="0" dirty="0">
                  <a:latin typeface="Century Gothic" panose="020B0502020202020204" pitchFamily="34" charset="0"/>
                </a:rPr>
                <a:t>MARKETING</a:t>
              </a:r>
            </a:p>
          </p:txBody>
        </p:sp>
        <p:sp>
          <p:nvSpPr>
            <p:cNvPr id="26" name="Graphic 8">
              <a:extLst>
                <a:ext uri="{FF2B5EF4-FFF2-40B4-BE49-F238E27FC236}">
                  <a16:creationId xmlns:a16="http://schemas.microsoft.com/office/drawing/2014/main" id="{7C1EBC55-A104-B84B-9E5E-328AC2A5C5C4}"/>
                </a:ext>
              </a:extLst>
            </p:cNvPr>
            <p:cNvSpPr>
              <a:spLocks noChangeAspect="1"/>
            </p:cNvSpPr>
            <p:nvPr/>
          </p:nvSpPr>
          <p:spPr>
            <a:xfrm>
              <a:off x="1372872" y="1536700"/>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A1E4D7"/>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TextBox 21">
              <a:extLst>
                <a:ext uri="{FF2B5EF4-FFF2-40B4-BE49-F238E27FC236}">
                  <a16:creationId xmlns:a16="http://schemas.microsoft.com/office/drawing/2014/main" id="{CDDCB58D-F070-5141-8981-09DA840738A2}"/>
                </a:ext>
              </a:extLst>
            </p:cNvPr>
            <p:cNvSpPr txBox="1"/>
            <p:nvPr/>
          </p:nvSpPr>
          <p:spPr>
            <a:xfrm>
              <a:off x="2311400" y="1536700"/>
              <a:ext cx="7264400" cy="1371600"/>
            </a:xfrm>
            <a:prstGeom prst="rect">
              <a:avLst/>
            </a:prstGeom>
            <a:solidFill>
              <a:srgbClr val="D2F8EE"/>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28" name="TextBox 22">
              <a:extLst>
                <a:ext uri="{FF2B5EF4-FFF2-40B4-BE49-F238E27FC236}">
                  <a16:creationId xmlns:a16="http://schemas.microsoft.com/office/drawing/2014/main" id="{4C83B1D7-BE26-8948-9914-2AC3B5F69F69}"/>
                </a:ext>
              </a:extLst>
            </p:cNvPr>
            <p:cNvSpPr txBox="1"/>
            <p:nvPr/>
          </p:nvSpPr>
          <p:spPr>
            <a:xfrm>
              <a:off x="2413000" y="1638300"/>
              <a:ext cx="2311400" cy="330200"/>
            </a:xfrm>
            <a:prstGeom prst="rect">
              <a:avLst/>
            </a:prstGeom>
            <a:solidFill>
              <a:srgbClr val="A1E4D7"/>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Sponsored Content</a:t>
              </a:r>
            </a:p>
          </p:txBody>
        </p:sp>
        <p:sp>
          <p:nvSpPr>
            <p:cNvPr id="29" name="TextBox 25">
              <a:extLst>
                <a:ext uri="{FF2B5EF4-FFF2-40B4-BE49-F238E27FC236}">
                  <a16:creationId xmlns:a16="http://schemas.microsoft.com/office/drawing/2014/main" id="{C1543279-7174-4842-85F1-E2FB620BC89F}"/>
                </a:ext>
              </a:extLst>
            </p:cNvPr>
            <p:cNvSpPr txBox="1"/>
            <p:nvPr/>
          </p:nvSpPr>
          <p:spPr>
            <a:xfrm>
              <a:off x="6223000" y="1638300"/>
              <a:ext cx="1188720" cy="11887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0" i="0" u="none" strike="noStrike">
                  <a:solidFill>
                    <a:schemeClr val="dk1"/>
                  </a:solidFill>
                  <a:effectLst/>
                  <a:latin typeface="Century Gothic" panose="020B0502020202020204" pitchFamily="34" charset="0"/>
                  <a:ea typeface="+mn-ea"/>
                  <a:cs typeface="+mn-cs"/>
                </a:rPr>
                <a:t>Landing</a:t>
              </a:r>
              <a:r>
                <a:rPr lang="en-US" sz="1000" b="0" i="0" u="none" strike="noStrike" baseline="0">
                  <a:solidFill>
                    <a:schemeClr val="dk1"/>
                  </a:solidFill>
                  <a:effectLst/>
                  <a:latin typeface="Century Gothic" panose="020B0502020202020204" pitchFamily="34" charset="0"/>
                  <a:ea typeface="+mn-ea"/>
                  <a:cs typeface="+mn-cs"/>
                </a:rPr>
                <a:t> Redesign</a:t>
              </a:r>
              <a:endParaRPr lang="en-US" sz="800" baseline="0">
                <a:latin typeface="Century Gothic" panose="020B0502020202020204" pitchFamily="34" charset="0"/>
              </a:endParaRPr>
            </a:p>
          </p:txBody>
        </p:sp>
        <p:sp>
          <p:nvSpPr>
            <p:cNvPr id="30" name="TextBox 26">
              <a:extLst>
                <a:ext uri="{FF2B5EF4-FFF2-40B4-BE49-F238E27FC236}">
                  <a16:creationId xmlns:a16="http://schemas.microsoft.com/office/drawing/2014/main" id="{C2830F70-69A9-E146-84D6-A3F1732AA1B5}"/>
                </a:ext>
              </a:extLst>
            </p:cNvPr>
            <p:cNvSpPr txBox="1"/>
            <p:nvPr/>
          </p:nvSpPr>
          <p:spPr>
            <a:xfrm>
              <a:off x="7569200" y="1638300"/>
              <a:ext cx="1803400" cy="731520"/>
            </a:xfrm>
            <a:prstGeom prst="rect">
              <a:avLst/>
            </a:prstGeom>
            <a:solidFill>
              <a:srgbClr val="A1E4D7"/>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eBook</a:t>
              </a:r>
            </a:p>
          </p:txBody>
        </p:sp>
        <p:sp>
          <p:nvSpPr>
            <p:cNvPr id="31" name="TextBox 27">
              <a:extLst>
                <a:ext uri="{FF2B5EF4-FFF2-40B4-BE49-F238E27FC236}">
                  <a16:creationId xmlns:a16="http://schemas.microsoft.com/office/drawing/2014/main" id="{5691CDAC-5B7D-B444-896C-1D44A52A9251}"/>
                </a:ext>
              </a:extLst>
            </p:cNvPr>
            <p:cNvSpPr txBox="1"/>
            <p:nvPr/>
          </p:nvSpPr>
          <p:spPr>
            <a:xfrm>
              <a:off x="4737100" y="2067560"/>
              <a:ext cx="1384300" cy="330200"/>
            </a:xfrm>
            <a:prstGeom prst="rect">
              <a:avLst/>
            </a:prstGeom>
            <a:solidFill>
              <a:srgbClr val="A1E4D7"/>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Webinar</a:t>
              </a:r>
            </a:p>
          </p:txBody>
        </p:sp>
        <p:sp>
          <p:nvSpPr>
            <p:cNvPr id="32" name="TextBox 32">
              <a:extLst>
                <a:ext uri="{FF2B5EF4-FFF2-40B4-BE49-F238E27FC236}">
                  <a16:creationId xmlns:a16="http://schemas.microsoft.com/office/drawing/2014/main" id="{223CF0FE-295B-FD41-A240-5691A142120C}"/>
                </a:ext>
              </a:extLst>
            </p:cNvPr>
            <p:cNvSpPr txBox="1"/>
            <p:nvPr/>
          </p:nvSpPr>
          <p:spPr>
            <a:xfrm>
              <a:off x="4279900" y="2496820"/>
              <a:ext cx="1676400" cy="330200"/>
            </a:xfrm>
            <a:prstGeom prst="rect">
              <a:avLst/>
            </a:prstGeom>
            <a:solidFill>
              <a:srgbClr val="A1E4D7"/>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White Papers</a:t>
              </a:r>
            </a:p>
          </p:txBody>
        </p:sp>
        <p:pic>
          <p:nvPicPr>
            <p:cNvPr id="33" name="Graphic 54" descr="Document with solid fill">
              <a:extLst>
                <a:ext uri="{FF2B5EF4-FFF2-40B4-BE49-F238E27FC236}">
                  <a16:creationId xmlns:a16="http://schemas.microsoft.com/office/drawing/2014/main" id="{C947822C-ECFD-49DE-F678-D82F1B99395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37368" y="2100298"/>
              <a:ext cx="602047" cy="771132"/>
            </a:xfrm>
            <a:prstGeom prst="rect">
              <a:avLst/>
            </a:prstGeom>
          </p:spPr>
        </p:pic>
        <p:pic>
          <p:nvPicPr>
            <p:cNvPr id="34" name="Graphic 56" descr="Image with solid fill">
              <a:extLst>
                <a:ext uri="{FF2B5EF4-FFF2-40B4-BE49-F238E27FC236}">
                  <a16:creationId xmlns:a16="http://schemas.microsoft.com/office/drawing/2014/main" id="{B45A4F97-C140-BC09-9EBA-70F76D7DA49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75590" y="2249993"/>
              <a:ext cx="422541" cy="480934"/>
            </a:xfrm>
            <a:prstGeom prst="rect">
              <a:avLst/>
            </a:prstGeom>
          </p:spPr>
        </p:pic>
      </p:grpSp>
      <p:grpSp>
        <p:nvGrpSpPr>
          <p:cNvPr id="6" name="Group 5">
            <a:extLst>
              <a:ext uri="{FF2B5EF4-FFF2-40B4-BE49-F238E27FC236}">
                <a16:creationId xmlns:a16="http://schemas.microsoft.com/office/drawing/2014/main" id="{371BC64B-03AB-831F-23A5-134E0BE90166}"/>
              </a:ext>
            </a:extLst>
          </p:cNvPr>
          <p:cNvGrpSpPr/>
          <p:nvPr/>
        </p:nvGrpSpPr>
        <p:grpSpPr>
          <a:xfrm>
            <a:off x="327991" y="4382788"/>
            <a:ext cx="11300791" cy="1226279"/>
            <a:chOff x="0" y="4203700"/>
            <a:chExt cx="9575800" cy="1385241"/>
          </a:xfrm>
        </p:grpSpPr>
        <p:sp>
          <p:nvSpPr>
            <p:cNvPr id="15" name="TextBox 42">
              <a:extLst>
                <a:ext uri="{FF2B5EF4-FFF2-40B4-BE49-F238E27FC236}">
                  <a16:creationId xmlns:a16="http://schemas.microsoft.com/office/drawing/2014/main" id="{CF9C7F2B-CF15-DA4F-8D1A-120AE9500E93}"/>
                </a:ext>
              </a:extLst>
            </p:cNvPr>
            <p:cNvSpPr txBox="1"/>
            <p:nvPr/>
          </p:nvSpPr>
          <p:spPr>
            <a:xfrm>
              <a:off x="0" y="4216411"/>
              <a:ext cx="1452158" cy="1371600"/>
            </a:xfrm>
            <a:prstGeom prst="rect">
              <a:avLst/>
            </a:prstGeom>
            <a:solidFill>
              <a:srgbClr val="F99F74"/>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aseline="0">
                  <a:latin typeface="Century Gothic" panose="020B0502020202020204" pitchFamily="34" charset="0"/>
                </a:rPr>
                <a:t>ONLINE</a:t>
              </a:r>
            </a:p>
          </p:txBody>
        </p:sp>
        <p:sp>
          <p:nvSpPr>
            <p:cNvPr id="16" name="Graphic 8">
              <a:extLst>
                <a:ext uri="{FF2B5EF4-FFF2-40B4-BE49-F238E27FC236}">
                  <a16:creationId xmlns:a16="http://schemas.microsoft.com/office/drawing/2014/main" id="{8953AD44-7F17-E44B-8E4A-CB91900FC5D0}"/>
                </a:ext>
              </a:extLst>
            </p:cNvPr>
            <p:cNvSpPr>
              <a:spLocks noChangeAspect="1"/>
            </p:cNvSpPr>
            <p:nvPr/>
          </p:nvSpPr>
          <p:spPr>
            <a:xfrm>
              <a:off x="1372872" y="4216411"/>
              <a:ext cx="744492" cy="137253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F99F74"/>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TextBox 44">
              <a:extLst>
                <a:ext uri="{FF2B5EF4-FFF2-40B4-BE49-F238E27FC236}">
                  <a16:creationId xmlns:a16="http://schemas.microsoft.com/office/drawing/2014/main" id="{D81E0419-99BF-1749-B916-04C25633EC25}"/>
                </a:ext>
              </a:extLst>
            </p:cNvPr>
            <p:cNvSpPr txBox="1"/>
            <p:nvPr/>
          </p:nvSpPr>
          <p:spPr>
            <a:xfrm>
              <a:off x="2311400" y="4203700"/>
              <a:ext cx="7264400" cy="1371600"/>
            </a:xfrm>
            <a:prstGeom prst="rect">
              <a:avLst/>
            </a:prstGeom>
            <a:solidFill>
              <a:srgbClr val="F9D5BF"/>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8" name="TextBox 45">
              <a:extLst>
                <a:ext uri="{FF2B5EF4-FFF2-40B4-BE49-F238E27FC236}">
                  <a16:creationId xmlns:a16="http://schemas.microsoft.com/office/drawing/2014/main" id="{61D37BEA-B0BB-334B-8C19-830E846B081F}"/>
                </a:ext>
              </a:extLst>
            </p:cNvPr>
            <p:cNvSpPr txBox="1"/>
            <p:nvPr/>
          </p:nvSpPr>
          <p:spPr>
            <a:xfrm>
              <a:off x="2413000" y="4305369"/>
              <a:ext cx="2311400" cy="330424"/>
            </a:xfrm>
            <a:prstGeom prst="rect">
              <a:avLst/>
            </a:prstGeom>
            <a:solidFill>
              <a:srgbClr val="F99F74"/>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Website</a:t>
              </a:r>
            </a:p>
          </p:txBody>
        </p:sp>
        <p:sp>
          <p:nvSpPr>
            <p:cNvPr id="19" name="TextBox 46">
              <a:extLst>
                <a:ext uri="{FF2B5EF4-FFF2-40B4-BE49-F238E27FC236}">
                  <a16:creationId xmlns:a16="http://schemas.microsoft.com/office/drawing/2014/main" id="{7DA02123-9852-5F48-817A-7176A85EF039}"/>
                </a:ext>
              </a:extLst>
            </p:cNvPr>
            <p:cNvSpPr txBox="1">
              <a:spLocks noChangeAspect="1"/>
            </p:cNvSpPr>
            <p:nvPr/>
          </p:nvSpPr>
          <p:spPr>
            <a:xfrm>
              <a:off x="8732520" y="4828981"/>
              <a:ext cx="640080" cy="640514"/>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0" i="0" u="none" strike="noStrike">
                  <a:solidFill>
                    <a:schemeClr val="dk1"/>
                  </a:solidFill>
                  <a:effectLst/>
                  <a:latin typeface="Century Gothic" panose="020B0502020202020204" pitchFamily="34" charset="0"/>
                  <a:ea typeface="+mn-ea"/>
                  <a:cs typeface="+mn-cs"/>
                </a:rPr>
                <a:t>Mobile</a:t>
              </a:r>
            </a:p>
            <a:p>
              <a:r>
                <a:rPr lang="en-US" sz="1000" b="0" i="0" u="none" strike="noStrike" baseline="0">
                  <a:solidFill>
                    <a:schemeClr val="dk1"/>
                  </a:solidFill>
                  <a:effectLst/>
                  <a:latin typeface="Century Gothic" panose="020B0502020202020204" pitchFamily="34" charset="0"/>
                  <a:ea typeface="+mn-ea"/>
                  <a:cs typeface="+mn-cs"/>
                </a:rPr>
                <a:t>App</a:t>
              </a:r>
              <a:endParaRPr lang="en-US" sz="800" baseline="0">
                <a:latin typeface="Century Gothic" panose="020B0502020202020204" pitchFamily="34" charset="0"/>
              </a:endParaRPr>
            </a:p>
          </p:txBody>
        </p:sp>
        <p:sp>
          <p:nvSpPr>
            <p:cNvPr id="20" name="TextBox 47">
              <a:extLst>
                <a:ext uri="{FF2B5EF4-FFF2-40B4-BE49-F238E27FC236}">
                  <a16:creationId xmlns:a16="http://schemas.microsoft.com/office/drawing/2014/main" id="{36A021A6-2E2B-DC4F-80A9-D49336A0E419}"/>
                </a:ext>
              </a:extLst>
            </p:cNvPr>
            <p:cNvSpPr txBox="1"/>
            <p:nvPr/>
          </p:nvSpPr>
          <p:spPr>
            <a:xfrm>
              <a:off x="6743700" y="4305369"/>
              <a:ext cx="731520" cy="732016"/>
            </a:xfrm>
            <a:prstGeom prst="rect">
              <a:avLst/>
            </a:prstGeom>
            <a:solidFill>
              <a:srgbClr val="F99F74"/>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Blog</a:t>
              </a:r>
            </a:p>
          </p:txBody>
        </p:sp>
        <p:sp>
          <p:nvSpPr>
            <p:cNvPr id="21" name="TextBox 48">
              <a:extLst>
                <a:ext uri="{FF2B5EF4-FFF2-40B4-BE49-F238E27FC236}">
                  <a16:creationId xmlns:a16="http://schemas.microsoft.com/office/drawing/2014/main" id="{9D9A24B0-1AD3-8149-A8ED-23B42206233C}"/>
                </a:ext>
              </a:extLst>
            </p:cNvPr>
            <p:cNvSpPr txBox="1"/>
            <p:nvPr/>
          </p:nvSpPr>
          <p:spPr>
            <a:xfrm>
              <a:off x="5638800" y="4610100"/>
              <a:ext cx="711200" cy="709244"/>
            </a:xfrm>
            <a:prstGeom prst="rect">
              <a:avLst/>
            </a:prstGeom>
            <a:solidFill>
              <a:srgbClr val="F99F74"/>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Mobile Alerts</a:t>
              </a:r>
            </a:p>
          </p:txBody>
        </p:sp>
        <p:sp>
          <p:nvSpPr>
            <p:cNvPr id="22" name="TextBox 50">
              <a:extLst>
                <a:ext uri="{FF2B5EF4-FFF2-40B4-BE49-F238E27FC236}">
                  <a16:creationId xmlns:a16="http://schemas.microsoft.com/office/drawing/2014/main" id="{26A02132-2FF9-3746-B7F0-00572FDCC35B}"/>
                </a:ext>
              </a:extLst>
            </p:cNvPr>
            <p:cNvSpPr txBox="1"/>
            <p:nvPr/>
          </p:nvSpPr>
          <p:spPr>
            <a:xfrm>
              <a:off x="3632200" y="5139071"/>
              <a:ext cx="1676400" cy="330424"/>
            </a:xfrm>
            <a:prstGeom prst="rect">
              <a:avLst/>
            </a:prstGeom>
            <a:solidFill>
              <a:srgbClr val="F99F74"/>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Newsletter – 1.0</a:t>
              </a:r>
            </a:p>
          </p:txBody>
        </p:sp>
        <p:pic>
          <p:nvPicPr>
            <p:cNvPr id="23" name="Graphic 58" descr="Internet with solid fill">
              <a:extLst>
                <a:ext uri="{FF2B5EF4-FFF2-40B4-BE49-F238E27FC236}">
                  <a16:creationId xmlns:a16="http://schemas.microsoft.com/office/drawing/2014/main" id="{0066A331-F06F-058D-27A7-9711A5ED9658}"/>
                </a:ext>
              </a:extLst>
            </p:cNvPr>
            <p:cNvPicPr>
              <a:picLocks/>
            </p:cNvPicPr>
            <p:nvPr/>
          </p:nvPicPr>
          <p:blipFill>
            <a:blip r:embed="rId11">
              <a:extLst>
                <a:ext uri="{96DAC541-7B7A-43D3-8B79-37D633B846F1}">
                  <asvg:svgBlip xmlns:asvg="http://schemas.microsoft.com/office/drawing/2016/SVG/main" r:embed="rId12"/>
                </a:ext>
              </a:extLst>
            </a:blip>
            <a:stretch>
              <a:fillRect/>
            </a:stretch>
          </p:blipFill>
          <p:spPr>
            <a:xfrm>
              <a:off x="876300" y="4443118"/>
              <a:ext cx="774699" cy="1132181"/>
            </a:xfrm>
            <a:prstGeom prst="rect">
              <a:avLst/>
            </a:prstGeom>
          </p:spPr>
        </p:pic>
        <p:sp>
          <p:nvSpPr>
            <p:cNvPr id="24" name="TextBox 64">
              <a:extLst>
                <a:ext uri="{FF2B5EF4-FFF2-40B4-BE49-F238E27FC236}">
                  <a16:creationId xmlns:a16="http://schemas.microsoft.com/office/drawing/2014/main" id="{1994CB34-C1C5-E64D-BE41-A61B2FC414B4}"/>
                </a:ext>
              </a:extLst>
            </p:cNvPr>
            <p:cNvSpPr txBox="1"/>
            <p:nvPr/>
          </p:nvSpPr>
          <p:spPr>
            <a:xfrm>
              <a:off x="6743700" y="5143500"/>
              <a:ext cx="1676400" cy="330200"/>
            </a:xfrm>
            <a:prstGeom prst="rect">
              <a:avLst/>
            </a:prstGeom>
            <a:solidFill>
              <a:srgbClr val="F99F74"/>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Newsletter – 2.0</a:t>
              </a:r>
            </a:p>
          </p:txBody>
        </p:sp>
      </p:grpSp>
      <p:grpSp>
        <p:nvGrpSpPr>
          <p:cNvPr id="7" name="Group 6">
            <a:extLst>
              <a:ext uri="{FF2B5EF4-FFF2-40B4-BE49-F238E27FC236}">
                <a16:creationId xmlns:a16="http://schemas.microsoft.com/office/drawing/2014/main" id="{142BAFA3-C66C-AA43-A666-9A758072128A}"/>
              </a:ext>
            </a:extLst>
          </p:cNvPr>
          <p:cNvGrpSpPr/>
          <p:nvPr/>
        </p:nvGrpSpPr>
        <p:grpSpPr>
          <a:xfrm>
            <a:off x="327991" y="5755673"/>
            <a:ext cx="11300791" cy="914402"/>
            <a:chOff x="0" y="5754736"/>
            <a:chExt cx="9575800" cy="1046351"/>
          </a:xfrm>
        </p:grpSpPr>
        <p:sp>
          <p:nvSpPr>
            <p:cNvPr id="9" name="TextBox 108">
              <a:extLst>
                <a:ext uri="{FF2B5EF4-FFF2-40B4-BE49-F238E27FC236}">
                  <a16:creationId xmlns:a16="http://schemas.microsoft.com/office/drawing/2014/main" id="{60699AE9-9D2B-0533-E53D-3689C05E34AB}"/>
                </a:ext>
              </a:extLst>
            </p:cNvPr>
            <p:cNvSpPr txBox="1"/>
            <p:nvPr/>
          </p:nvSpPr>
          <p:spPr>
            <a:xfrm>
              <a:off x="0" y="5754736"/>
              <a:ext cx="1587500" cy="1046349"/>
            </a:xfrm>
            <a:prstGeom prst="rect">
              <a:avLst/>
            </a:prstGeom>
            <a:solidFill>
              <a:schemeClr val="accent4"/>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aseline="0" dirty="0">
                  <a:latin typeface="Century Gothic" panose="020B0502020202020204" pitchFamily="34" charset="0"/>
                </a:rPr>
                <a:t>WEB</a:t>
              </a:r>
            </a:p>
          </p:txBody>
        </p:sp>
        <p:sp>
          <p:nvSpPr>
            <p:cNvPr id="10" name="Graphic 8">
              <a:extLst>
                <a:ext uri="{FF2B5EF4-FFF2-40B4-BE49-F238E27FC236}">
                  <a16:creationId xmlns:a16="http://schemas.microsoft.com/office/drawing/2014/main" id="{40F91F4D-9203-CA18-D346-25A13D2CD57B}"/>
                </a:ext>
              </a:extLst>
            </p:cNvPr>
            <p:cNvSpPr>
              <a:spLocks/>
            </p:cNvSpPr>
            <p:nvPr/>
          </p:nvSpPr>
          <p:spPr>
            <a:xfrm>
              <a:off x="1372871" y="5754738"/>
              <a:ext cx="743830" cy="104634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accent4"/>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TextBox 110">
              <a:extLst>
                <a:ext uri="{FF2B5EF4-FFF2-40B4-BE49-F238E27FC236}">
                  <a16:creationId xmlns:a16="http://schemas.microsoft.com/office/drawing/2014/main" id="{54735E0B-36D6-9E6D-E60B-5808727FEF2C}"/>
                </a:ext>
              </a:extLst>
            </p:cNvPr>
            <p:cNvSpPr txBox="1"/>
            <p:nvPr/>
          </p:nvSpPr>
          <p:spPr>
            <a:xfrm>
              <a:off x="2311400" y="5754737"/>
              <a:ext cx="7264400" cy="1046349"/>
            </a:xfrm>
            <a:prstGeom prst="rect">
              <a:avLst/>
            </a:prstGeom>
            <a:solidFill>
              <a:schemeClr val="accent4">
                <a:lumMod val="40000"/>
                <a:lumOff val="6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2" name="TextBox 111">
              <a:extLst>
                <a:ext uri="{FF2B5EF4-FFF2-40B4-BE49-F238E27FC236}">
                  <a16:creationId xmlns:a16="http://schemas.microsoft.com/office/drawing/2014/main" id="{4FE4DF0D-7364-91B5-CEE6-E9AA22C90745}"/>
                </a:ext>
              </a:extLst>
            </p:cNvPr>
            <p:cNvSpPr txBox="1"/>
            <p:nvPr/>
          </p:nvSpPr>
          <p:spPr>
            <a:xfrm>
              <a:off x="2413000" y="5899336"/>
              <a:ext cx="2311400" cy="330199"/>
            </a:xfrm>
            <a:prstGeom prst="rect">
              <a:avLst/>
            </a:prstGeom>
            <a:solidFill>
              <a:schemeClr val="accent4"/>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Development</a:t>
              </a:r>
            </a:p>
          </p:txBody>
        </p:sp>
        <p:sp>
          <p:nvSpPr>
            <p:cNvPr id="13" name="TextBox 114">
              <a:extLst>
                <a:ext uri="{FF2B5EF4-FFF2-40B4-BE49-F238E27FC236}">
                  <a16:creationId xmlns:a16="http://schemas.microsoft.com/office/drawing/2014/main" id="{41C4DA84-579C-D943-8545-3B757341F3EE}"/>
                </a:ext>
              </a:extLst>
            </p:cNvPr>
            <p:cNvSpPr txBox="1"/>
            <p:nvPr/>
          </p:nvSpPr>
          <p:spPr>
            <a:xfrm>
              <a:off x="4737100" y="6328596"/>
              <a:ext cx="1384300" cy="330199"/>
            </a:xfrm>
            <a:prstGeom prst="rect">
              <a:avLst/>
            </a:prstGeom>
            <a:solidFill>
              <a:schemeClr val="accent4"/>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dirty="0">
                  <a:latin typeface="Century Gothic" panose="020B0502020202020204" pitchFamily="34" charset="0"/>
                </a:rPr>
                <a:t>Pay-Per-Click</a:t>
              </a:r>
            </a:p>
          </p:txBody>
        </p:sp>
        <p:sp>
          <p:nvSpPr>
            <p:cNvPr id="14" name="TextBox 115">
              <a:extLst>
                <a:ext uri="{FF2B5EF4-FFF2-40B4-BE49-F238E27FC236}">
                  <a16:creationId xmlns:a16="http://schemas.microsoft.com/office/drawing/2014/main" id="{C17A8E24-1870-75CA-A04B-D1F30786458A}"/>
                </a:ext>
              </a:extLst>
            </p:cNvPr>
            <p:cNvSpPr txBox="1"/>
            <p:nvPr/>
          </p:nvSpPr>
          <p:spPr>
            <a:xfrm>
              <a:off x="6743700" y="5873936"/>
              <a:ext cx="1676400" cy="756920"/>
            </a:xfrm>
            <a:prstGeom prst="rect">
              <a:avLst/>
            </a:prstGeom>
            <a:solidFill>
              <a:schemeClr val="accent4"/>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latin typeface="Century Gothic" panose="020B0502020202020204" pitchFamily="34" charset="0"/>
                </a:rPr>
                <a:t>SEO</a:t>
              </a:r>
            </a:p>
          </p:txBody>
        </p:sp>
      </p:grpSp>
      <p:pic>
        <p:nvPicPr>
          <p:cNvPr id="52" name="Graphic 122">
            <a:extLst>
              <a:ext uri="{FF2B5EF4-FFF2-40B4-BE49-F238E27FC236}">
                <a16:creationId xmlns:a16="http://schemas.microsoft.com/office/drawing/2014/main" id="{D4BFB275-113C-2267-E0BF-225D7F103288}"/>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flipH="1">
            <a:off x="1479807" y="5870340"/>
            <a:ext cx="723900" cy="723900"/>
          </a:xfrm>
          <a:prstGeom prst="rect">
            <a:avLst/>
          </a:prstGeom>
        </p:spPr>
      </p:pic>
      <p:graphicFrame>
        <p:nvGraphicFramePr>
          <p:cNvPr id="8" name="Table 7">
            <a:extLst>
              <a:ext uri="{FF2B5EF4-FFF2-40B4-BE49-F238E27FC236}">
                <a16:creationId xmlns:a16="http://schemas.microsoft.com/office/drawing/2014/main" id="{F28B3B4A-5E4F-C757-A4A7-553E7F70B5D5}"/>
              </a:ext>
            </a:extLst>
          </p:cNvPr>
          <p:cNvGraphicFramePr>
            <a:graphicFrameLocks noGrp="1"/>
          </p:cNvGraphicFramePr>
          <p:nvPr/>
        </p:nvGraphicFramePr>
        <p:xfrm>
          <a:off x="3060444" y="221769"/>
          <a:ext cx="8568336" cy="304800"/>
        </p:xfrm>
        <a:graphic>
          <a:graphicData uri="http://schemas.openxmlformats.org/drawingml/2006/table">
            <a:tbl>
              <a:tblPr>
                <a:tableStyleId>{5C22544A-7EE6-4342-B048-85BDC9FD1C3A}</a:tableStyleId>
              </a:tblPr>
              <a:tblGrid>
                <a:gridCol w="2142084">
                  <a:extLst>
                    <a:ext uri="{9D8B030D-6E8A-4147-A177-3AD203B41FA5}">
                      <a16:colId xmlns:a16="http://schemas.microsoft.com/office/drawing/2014/main" val="1735468227"/>
                    </a:ext>
                  </a:extLst>
                </a:gridCol>
                <a:gridCol w="2142084">
                  <a:extLst>
                    <a:ext uri="{9D8B030D-6E8A-4147-A177-3AD203B41FA5}">
                      <a16:colId xmlns:a16="http://schemas.microsoft.com/office/drawing/2014/main" val="1750077991"/>
                    </a:ext>
                  </a:extLst>
                </a:gridCol>
                <a:gridCol w="2142084">
                  <a:extLst>
                    <a:ext uri="{9D8B030D-6E8A-4147-A177-3AD203B41FA5}">
                      <a16:colId xmlns:a16="http://schemas.microsoft.com/office/drawing/2014/main" val="1416143953"/>
                    </a:ext>
                  </a:extLst>
                </a:gridCol>
                <a:gridCol w="2142084">
                  <a:extLst>
                    <a:ext uri="{9D8B030D-6E8A-4147-A177-3AD203B41FA5}">
                      <a16:colId xmlns:a16="http://schemas.microsoft.com/office/drawing/2014/main" val="3637203451"/>
                    </a:ext>
                  </a:extLst>
                </a:gridCol>
              </a:tblGrid>
              <a:tr h="304800">
                <a:tc>
                  <a:txBody>
                    <a:bodyPr/>
                    <a:lstStyle/>
                    <a:p>
                      <a:pPr algn="l" fontAlgn="b"/>
                      <a:r>
                        <a:rPr lang="en-US" sz="1800" u="none" strike="noStrike" dirty="0">
                          <a:effectLst/>
                          <a:latin typeface="Century Gothic" panose="020B0502020202020204" pitchFamily="34" charset="0"/>
                        </a:rPr>
                        <a:t>Q1</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b"/>
                      <a:r>
                        <a:rPr lang="en-US" sz="1800" u="none" strike="noStrike" dirty="0">
                          <a:effectLst/>
                          <a:latin typeface="Century Gothic" panose="020B0502020202020204" pitchFamily="34" charset="0"/>
                        </a:rPr>
                        <a:t>Q2</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en-US" sz="1800" u="none" strike="noStrike" dirty="0">
                          <a:effectLst/>
                          <a:latin typeface="Century Gothic" panose="020B0502020202020204" pitchFamily="34" charset="0"/>
                        </a:rPr>
                        <a:t>Q3</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l" fontAlgn="b"/>
                      <a:r>
                        <a:rPr lang="en-US" sz="1800" u="none" strike="noStrike" dirty="0">
                          <a:effectLst/>
                          <a:latin typeface="Century Gothic" panose="020B0502020202020204" pitchFamily="34" charset="0"/>
                        </a:rPr>
                        <a:t>Q4</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73988856"/>
                  </a:ext>
                </a:extLst>
              </a:tr>
            </a:tbl>
          </a:graphicData>
        </a:graphic>
      </p:graphicFrame>
    </p:spTree>
    <p:extLst>
      <p:ext uri="{BB962C8B-B14F-4D97-AF65-F5344CB8AC3E}">
        <p14:creationId xmlns:p14="http://schemas.microsoft.com/office/powerpoint/2010/main" val="264918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5008</TotalTime>
  <Words>289</Words>
  <Application>Microsoft Macintosh PowerPoint</Application>
  <PresentationFormat>Widescreen</PresentationFormat>
  <Paragraphs>104</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32</cp:revision>
  <dcterms:created xsi:type="dcterms:W3CDTF">2022-01-31T17:15:25Z</dcterms:created>
  <dcterms:modified xsi:type="dcterms:W3CDTF">2023-02-27T23:53:13Z</dcterms:modified>
</cp:coreProperties>
</file>