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42" r:id="rId2"/>
    <p:sldId id="375" r:id="rId3"/>
    <p:sldId id="396" r:id="rId4"/>
    <p:sldId id="395"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ED1"/>
    <a:srgbClr val="B4D7DB"/>
    <a:srgbClr val="176675"/>
    <a:srgbClr val="0E4049"/>
    <a:srgbClr val="1A6F7F"/>
    <a:srgbClr val="2290A4"/>
    <a:srgbClr val="78D3E5"/>
    <a:srgbClr val="64B0BE"/>
    <a:srgbClr val="D68F0F"/>
    <a:srgbClr val="FFE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6327"/>
  </p:normalViewPr>
  <p:slideViewPr>
    <p:cSldViewPr snapToGrid="0" snapToObjects="1">
      <p:cViewPr varScale="1">
        <p:scale>
          <a:sx n="132" d="100"/>
          <a:sy n="132" d="100"/>
        </p:scale>
        <p:origin x="168" y="376"/>
      </p:cViewPr>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1/31/22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688484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539112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1/31/22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1/31/22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36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1/31/22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1227&amp;utm_source=integrated+content&amp;utm_campaign=/content/brand-presentation-templates&amp;utm_medium=Brand+Guide+Presentation+powerpoint+11227&amp;lpa=Brand+Guide+Presentation+powerpoint+11227&amp;lx=PFpZZjisDNTS-Ddigi3MyABAgeTPLDIL8TQRu558b7w"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tif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786153" cy="461665"/>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BRAND GUIDE PRESENTATION TEMPLATE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229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GUIDE  –  STORY IDEAS</a:t>
            </a:r>
            <a:endParaRPr lang="en-US" dirty="0">
              <a:solidFill>
                <a:schemeClr val="bg1"/>
              </a:solidFill>
              <a:latin typeface="Century Gothic" panose="020B0502020202020204" pitchFamily="34" charset="0"/>
              <a:ea typeface="Arial" charset="0"/>
              <a:cs typeface="Arial" charset="0"/>
            </a:endParaRPr>
          </a:p>
        </p:txBody>
      </p:sp>
      <p:sp>
        <p:nvSpPr>
          <p:cNvPr id="92" name="TextBox 91">
            <a:extLst>
              <a:ext uri="{FF2B5EF4-FFF2-40B4-BE49-F238E27FC236}">
                <a16:creationId xmlns:a16="http://schemas.microsoft.com/office/drawing/2014/main" id="{15002CF0-EA59-CE43-9D0C-B9955C66D425}"/>
              </a:ext>
            </a:extLst>
          </p:cNvPr>
          <p:cNvSpPr txBox="1"/>
          <p:nvPr/>
        </p:nvSpPr>
        <p:spPr>
          <a:xfrm>
            <a:off x="552991" y="2801551"/>
            <a:ext cx="6260403" cy="769441"/>
          </a:xfrm>
          <a:prstGeom prst="rect">
            <a:avLst/>
          </a:prstGeom>
          <a:noFill/>
        </p:spPr>
        <p:txBody>
          <a:bodyPr wrap="square" rtlCol="0">
            <a:spAutoFit/>
          </a:bodyPr>
          <a:lstStyle/>
          <a:p>
            <a:r>
              <a:rPr lang="en-US" sz="4400" dirty="0">
                <a:latin typeface="Century Gothic" panose="020B0502020202020204" pitchFamily="34" charset="0"/>
              </a:rPr>
              <a:t>BRAND STORY IDEAS</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2" y="4312935"/>
            <a:ext cx="8138087" cy="1600438"/>
          </a:xfrm>
          <a:prstGeom prst="rect">
            <a:avLst/>
          </a:prstGeom>
          <a:noFill/>
        </p:spPr>
        <p:txBody>
          <a:bodyPr wrap="square" rtlCol="0">
            <a:spAutoFit/>
          </a:bodyPr>
          <a:lstStyle/>
          <a:p>
            <a:r>
              <a:rPr lang="en-US" sz="1400" dirty="0">
                <a:solidFill>
                  <a:schemeClr val="tx1">
                    <a:lumMod val="65000"/>
                    <a:lumOff val="35000"/>
                  </a:schemeClr>
                </a:solidFill>
                <a:latin typeface="Century Gothic" panose="020B0502020202020204" pitchFamily="34" charset="0"/>
              </a:rPr>
              <a:t>CONTACT NAME</a:t>
            </a:r>
          </a:p>
          <a:p>
            <a:r>
              <a:rPr lang="en-US" sz="1400" dirty="0">
                <a:solidFill>
                  <a:schemeClr val="tx1">
                    <a:lumMod val="65000"/>
                    <a:lumOff val="35000"/>
                  </a:schemeClr>
                </a:solidFill>
                <a:latin typeface="Century Gothic" panose="020B0502020202020204" pitchFamily="34" charset="0"/>
              </a:rPr>
              <a:t>1111 Main Street</a:t>
            </a:r>
          </a:p>
          <a:p>
            <a:r>
              <a:rPr lang="en-US" sz="1400" dirty="0">
                <a:solidFill>
                  <a:schemeClr val="tx1">
                    <a:lumMod val="65000"/>
                    <a:lumOff val="35000"/>
                  </a:schemeClr>
                </a:solidFill>
                <a:latin typeface="Century Gothic" panose="020B0502020202020204" pitchFamily="34" charset="0"/>
              </a:rPr>
              <a:t>City, State 12345</a:t>
            </a:r>
          </a:p>
          <a:p>
            <a:endParaRPr lang="en-US" sz="1400" dirty="0">
              <a:solidFill>
                <a:schemeClr val="tx1">
                  <a:lumMod val="65000"/>
                  <a:lumOff val="35000"/>
                </a:schemeClr>
              </a:solidFill>
              <a:latin typeface="Century Gothic" panose="020B0502020202020204" pitchFamily="34" charset="0"/>
            </a:endParaRPr>
          </a:p>
          <a:p>
            <a:r>
              <a:rPr lang="en-US" sz="1400" dirty="0">
                <a:solidFill>
                  <a:schemeClr val="tx1">
                    <a:lumMod val="65000"/>
                    <a:lumOff val="35000"/>
                  </a:schemeClr>
                </a:solidFill>
                <a:latin typeface="Century Gothic" panose="020B0502020202020204" pitchFamily="34" charset="0"/>
              </a:rPr>
              <a:t>000-000-0000</a:t>
            </a:r>
          </a:p>
          <a:p>
            <a:r>
              <a:rPr lang="en-US" sz="1400" dirty="0">
                <a:solidFill>
                  <a:schemeClr val="tx1">
                    <a:lumMod val="65000"/>
                    <a:lumOff val="35000"/>
                  </a:schemeClr>
                </a:solidFill>
                <a:latin typeface="Century Gothic" panose="020B0502020202020204" pitchFamily="34" charset="0"/>
              </a:rPr>
              <a:t>Email Address</a:t>
            </a:r>
          </a:p>
          <a:p>
            <a:r>
              <a:rPr lang="en-US" sz="1400" dirty="0">
                <a:solidFill>
                  <a:schemeClr val="bg1">
                    <a:lumMod val="50000"/>
                  </a:schemeClr>
                </a:solidFill>
                <a:latin typeface="Century Gothic" panose="020B0502020202020204" pitchFamily="34" charset="0"/>
              </a:rPr>
              <a:t> </a:t>
            </a:r>
          </a:p>
        </p:txBody>
      </p:sp>
      <p:pic>
        <p:nvPicPr>
          <p:cNvPr id="11" name="Picture 10">
            <a:extLst>
              <a:ext uri="{FF2B5EF4-FFF2-40B4-BE49-F238E27FC236}">
                <a16:creationId xmlns:a16="http://schemas.microsoft.com/office/drawing/2014/main" id="{7C8B43FF-07FE-DC4E-93B9-3BDF41733F2A}"/>
              </a:ext>
            </a:extLst>
          </p:cNvPr>
          <p:cNvPicPr>
            <a:picLocks noChangeAspect="1"/>
          </p:cNvPicPr>
          <p:nvPr/>
        </p:nvPicPr>
        <p:blipFill>
          <a:blip r:embed="rId4"/>
          <a:srcRect/>
          <a:stretch/>
        </p:blipFill>
        <p:spPr>
          <a:xfrm>
            <a:off x="8071487" y="1922224"/>
            <a:ext cx="3567521" cy="4313113"/>
          </a:xfrm>
          <a:prstGeom prst="rect">
            <a:avLst/>
          </a:prstGeom>
        </p:spPr>
      </p:pic>
      <p:sp>
        <p:nvSpPr>
          <p:cNvPr id="12" name="TextBox 11">
            <a:extLst>
              <a:ext uri="{FF2B5EF4-FFF2-40B4-BE49-F238E27FC236}">
                <a16:creationId xmlns:a16="http://schemas.microsoft.com/office/drawing/2014/main" id="{E6138981-03C3-494F-8F6E-EB790F07F244}"/>
              </a:ext>
            </a:extLst>
          </p:cNvPr>
          <p:cNvSpPr txBox="1"/>
          <p:nvPr/>
        </p:nvSpPr>
        <p:spPr>
          <a:xfrm>
            <a:off x="463396" y="1714069"/>
            <a:ext cx="8138087" cy="830997"/>
          </a:xfrm>
          <a:prstGeom prst="rect">
            <a:avLst/>
          </a:prstGeom>
          <a:noFill/>
        </p:spPr>
        <p:txBody>
          <a:bodyPr wrap="square" rtlCol="0">
            <a:spAutoFit/>
          </a:bodyPr>
          <a:lstStyle/>
          <a:p>
            <a:r>
              <a:rPr lang="en-US" sz="4800" dirty="0">
                <a:solidFill>
                  <a:schemeClr val="tx1">
                    <a:lumMod val="65000"/>
                    <a:lumOff val="35000"/>
                  </a:schemeClr>
                </a:solidFill>
                <a:latin typeface="Century Gothic" panose="020B0502020202020204" pitchFamily="34" charset="0"/>
              </a:rPr>
              <a:t>[ ORGANIZATION NAME ]</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477B8D1-FE62-DC4E-8CC5-374833AF5B74}"/>
              </a:ext>
            </a:extLst>
          </p:cNvPr>
          <p:cNvGrpSpPr/>
          <p:nvPr/>
        </p:nvGrpSpPr>
        <p:grpSpPr>
          <a:xfrm>
            <a:off x="6237867" y="-21785"/>
            <a:ext cx="5724680" cy="6219640"/>
            <a:chOff x="7203068" y="-14628"/>
            <a:chExt cx="5724680" cy="6219640"/>
          </a:xfrm>
          <a:solidFill>
            <a:schemeClr val="bg1">
              <a:alpha val="52000"/>
            </a:schemeClr>
          </a:solidFill>
        </p:grpSpPr>
        <p:sp>
          <p:nvSpPr>
            <p:cNvPr id="14" name="Triangle 13">
              <a:extLst>
                <a:ext uri="{FF2B5EF4-FFF2-40B4-BE49-F238E27FC236}">
                  <a16:creationId xmlns:a16="http://schemas.microsoft.com/office/drawing/2014/main" id="{15BE97FC-C12D-8348-81B4-581A997FA19C}"/>
                </a:ext>
              </a:extLst>
            </p:cNvPr>
            <p:cNvSpPr/>
            <p:nvPr/>
          </p:nvSpPr>
          <p:spPr>
            <a:xfrm>
              <a:off x="8267700" y="1219200"/>
              <a:ext cx="1498109" cy="1121526"/>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6F9AABC9-111D-A841-8116-398271936567}"/>
                </a:ext>
              </a:extLst>
            </p:cNvPr>
            <p:cNvSpPr/>
            <p:nvPr/>
          </p:nvSpPr>
          <p:spPr>
            <a:xfrm rot="10800000">
              <a:off x="8267698" y="2340726"/>
              <a:ext cx="1498109" cy="1121526"/>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7763805D-F29E-A34C-9697-DA3ABDABFEDE}"/>
                </a:ext>
              </a:extLst>
            </p:cNvPr>
            <p:cNvSpPr/>
            <p:nvPr/>
          </p:nvSpPr>
          <p:spPr>
            <a:xfrm>
              <a:off x="9117614" y="2441587"/>
              <a:ext cx="1498109" cy="1121526"/>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CD4CEC72-2FCD-A64C-B182-1AC22D5C3DE6}"/>
                </a:ext>
              </a:extLst>
            </p:cNvPr>
            <p:cNvSpPr/>
            <p:nvPr/>
          </p:nvSpPr>
          <p:spPr>
            <a:xfrm rot="10800000">
              <a:off x="9117612" y="3563113"/>
              <a:ext cx="1498109" cy="1121526"/>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D8F62CE0-443B-B547-BB8F-AE919BD2B401}"/>
                </a:ext>
              </a:extLst>
            </p:cNvPr>
            <p:cNvSpPr/>
            <p:nvPr/>
          </p:nvSpPr>
          <p:spPr>
            <a:xfrm rot="10800000">
              <a:off x="9118598" y="-14627"/>
              <a:ext cx="3073402" cy="2300834"/>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E3F5934A-E2D0-374A-A73F-BAC74A4E25C8}"/>
                </a:ext>
              </a:extLst>
            </p:cNvPr>
            <p:cNvSpPr/>
            <p:nvPr/>
          </p:nvSpPr>
          <p:spPr>
            <a:xfrm>
              <a:off x="11194577" y="5032308"/>
              <a:ext cx="825935" cy="618318"/>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949BC013-ACD5-4E4E-86BC-C95A6373D300}"/>
                </a:ext>
              </a:extLst>
            </p:cNvPr>
            <p:cNvSpPr/>
            <p:nvPr/>
          </p:nvSpPr>
          <p:spPr>
            <a:xfrm rot="10800000">
              <a:off x="10726003" y="4976702"/>
              <a:ext cx="825935" cy="618318"/>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E7F66927-6E58-444A-AC60-57DAF0D43A53}"/>
                </a:ext>
              </a:extLst>
            </p:cNvPr>
            <p:cNvSpPr/>
            <p:nvPr/>
          </p:nvSpPr>
          <p:spPr>
            <a:xfrm>
              <a:off x="10726004" y="4358384"/>
              <a:ext cx="825935" cy="618318"/>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30801530-765F-4A4C-8E86-8892B236C2E0}"/>
                </a:ext>
              </a:extLst>
            </p:cNvPr>
            <p:cNvSpPr/>
            <p:nvPr/>
          </p:nvSpPr>
          <p:spPr>
            <a:xfrm>
              <a:off x="10732980" y="2926103"/>
              <a:ext cx="825935" cy="618318"/>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1799332F-C5C8-1C44-94AC-D164993F04F6}"/>
                </a:ext>
              </a:extLst>
            </p:cNvPr>
            <p:cNvSpPr/>
            <p:nvPr/>
          </p:nvSpPr>
          <p:spPr>
            <a:xfrm rot="10800000">
              <a:off x="10732979" y="3544421"/>
              <a:ext cx="825935" cy="618318"/>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0A688E36-728A-014D-87FD-B137AC0020CF}"/>
                </a:ext>
              </a:extLst>
            </p:cNvPr>
            <p:cNvSpPr/>
            <p:nvPr/>
          </p:nvSpPr>
          <p:spPr>
            <a:xfrm>
              <a:off x="11201553" y="3600027"/>
              <a:ext cx="825935" cy="618318"/>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D95EA2D6-58F1-9243-9647-FC7EBB167DE8}"/>
                </a:ext>
              </a:extLst>
            </p:cNvPr>
            <p:cNvSpPr/>
            <p:nvPr/>
          </p:nvSpPr>
          <p:spPr>
            <a:xfrm rot="10800000">
              <a:off x="11201552" y="4218345"/>
              <a:ext cx="825935" cy="618318"/>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9A13A346-639A-D148-B6A4-87E5A9887FD6}"/>
                </a:ext>
              </a:extLst>
            </p:cNvPr>
            <p:cNvSpPr/>
            <p:nvPr/>
          </p:nvSpPr>
          <p:spPr>
            <a:xfrm>
              <a:off x="9465415" y="5351037"/>
              <a:ext cx="613059" cy="458953"/>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AF651352-C31F-0740-9890-72C2F74872DF}"/>
                </a:ext>
              </a:extLst>
            </p:cNvPr>
            <p:cNvSpPr/>
            <p:nvPr/>
          </p:nvSpPr>
          <p:spPr>
            <a:xfrm rot="10800000">
              <a:off x="8796054" y="4684640"/>
              <a:ext cx="613059" cy="458953"/>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F3064188-38C5-B840-8625-C1DCB7282385}"/>
                </a:ext>
              </a:extLst>
            </p:cNvPr>
            <p:cNvSpPr/>
            <p:nvPr/>
          </p:nvSpPr>
          <p:spPr>
            <a:xfrm>
              <a:off x="8796055" y="4225687"/>
              <a:ext cx="613059" cy="458953"/>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163817E7-FD9A-BE4F-B0D0-09875FDC5FA9}"/>
                </a:ext>
              </a:extLst>
            </p:cNvPr>
            <p:cNvSpPr/>
            <p:nvPr/>
          </p:nvSpPr>
          <p:spPr>
            <a:xfrm>
              <a:off x="11429639" y="676405"/>
              <a:ext cx="1498109" cy="1121526"/>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026184D-EDB5-3B45-B96E-B7ACFA99ED89}"/>
                </a:ext>
              </a:extLst>
            </p:cNvPr>
            <p:cNvSpPr/>
            <p:nvPr/>
          </p:nvSpPr>
          <p:spPr>
            <a:xfrm rot="10800000">
              <a:off x="11429637" y="1797931"/>
              <a:ext cx="1498109" cy="1121526"/>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E7D6B7B9-4492-DF47-9D1B-E1D9C425E685}"/>
                </a:ext>
              </a:extLst>
            </p:cNvPr>
            <p:cNvSpPr/>
            <p:nvPr/>
          </p:nvSpPr>
          <p:spPr>
            <a:xfrm rot="10800000">
              <a:off x="10001145" y="4978503"/>
              <a:ext cx="401094" cy="300270"/>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AF72A4FC-9DFF-1444-8A88-1F6FA2E7F9BA}"/>
                </a:ext>
              </a:extLst>
            </p:cNvPr>
            <p:cNvSpPr/>
            <p:nvPr/>
          </p:nvSpPr>
          <p:spPr>
            <a:xfrm>
              <a:off x="8478550" y="3436582"/>
              <a:ext cx="401094" cy="300270"/>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837B0E64-47AB-A541-ADB3-77B8C0A4E4C1}"/>
                </a:ext>
              </a:extLst>
            </p:cNvPr>
            <p:cNvSpPr/>
            <p:nvPr/>
          </p:nvSpPr>
          <p:spPr>
            <a:xfrm>
              <a:off x="10560298" y="3911608"/>
              <a:ext cx="221130" cy="165545"/>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B2FCAD9D-74D9-BD4C-8DAF-D71A7EB85DFC}"/>
                </a:ext>
              </a:extLst>
            </p:cNvPr>
            <p:cNvSpPr/>
            <p:nvPr/>
          </p:nvSpPr>
          <p:spPr>
            <a:xfrm rot="10800000">
              <a:off x="10924816" y="6039467"/>
              <a:ext cx="221130" cy="165545"/>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37A05CAC-4CD3-FB4F-9065-FEC39EFCD3F8}"/>
                </a:ext>
              </a:extLst>
            </p:cNvPr>
            <p:cNvSpPr/>
            <p:nvPr/>
          </p:nvSpPr>
          <p:spPr>
            <a:xfrm rot="10800000">
              <a:off x="8157134" y="1651419"/>
              <a:ext cx="221130" cy="165545"/>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25C83639-BD7E-7D47-97D9-3BFBDCC82DF5}"/>
                </a:ext>
              </a:extLst>
            </p:cNvPr>
            <p:cNvSpPr/>
            <p:nvPr/>
          </p:nvSpPr>
          <p:spPr>
            <a:xfrm>
              <a:off x="11586492" y="2465841"/>
              <a:ext cx="221130" cy="165545"/>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921FFE1B-1F56-084D-B861-9D5D589AF112}"/>
                </a:ext>
              </a:extLst>
            </p:cNvPr>
            <p:cNvSpPr/>
            <p:nvPr/>
          </p:nvSpPr>
          <p:spPr>
            <a:xfrm>
              <a:off x="8875258" y="425489"/>
              <a:ext cx="164136" cy="122877"/>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4CB1F9B2-34C8-C04C-A378-299154925D6C}"/>
                </a:ext>
              </a:extLst>
            </p:cNvPr>
            <p:cNvSpPr/>
            <p:nvPr/>
          </p:nvSpPr>
          <p:spPr>
            <a:xfrm rot="10800000">
              <a:off x="11900905" y="4908188"/>
              <a:ext cx="164136" cy="122877"/>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D23D7605-9F25-C146-8140-1E05021F20E6}"/>
                </a:ext>
              </a:extLst>
            </p:cNvPr>
            <p:cNvSpPr/>
            <p:nvPr/>
          </p:nvSpPr>
          <p:spPr>
            <a:xfrm>
              <a:off x="9494499" y="1271969"/>
              <a:ext cx="401094" cy="300270"/>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D003F7E5-34DB-B741-9211-A3808630E2B9}"/>
                </a:ext>
              </a:extLst>
            </p:cNvPr>
            <p:cNvSpPr/>
            <p:nvPr/>
          </p:nvSpPr>
          <p:spPr>
            <a:xfrm rot="10800000">
              <a:off x="7203068" y="-14628"/>
              <a:ext cx="1592986" cy="1192554"/>
            </a:xfrm>
            <a:prstGeom prst="triangle">
              <a:avLst/>
            </a:prstGeom>
            <a:grpFill/>
            <a:ln>
              <a:solidFill>
                <a:srgbClr val="AECED1">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229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YOUR BRAND STORY</a:t>
            </a:r>
          </a:p>
        </p:txBody>
      </p:sp>
      <p:graphicFrame>
        <p:nvGraphicFramePr>
          <p:cNvPr id="2" name="Table 1">
            <a:extLst>
              <a:ext uri="{FF2B5EF4-FFF2-40B4-BE49-F238E27FC236}">
                <a16:creationId xmlns:a16="http://schemas.microsoft.com/office/drawing/2014/main" id="{14D86D87-9C80-234F-A641-B36C7300319E}"/>
              </a:ext>
            </a:extLst>
          </p:cNvPr>
          <p:cNvGraphicFramePr>
            <a:graphicFrameLocks noGrp="1"/>
          </p:cNvGraphicFramePr>
          <p:nvPr>
            <p:extLst>
              <p:ext uri="{D42A27DB-BD31-4B8C-83A1-F6EECF244321}">
                <p14:modId xmlns:p14="http://schemas.microsoft.com/office/powerpoint/2010/main" val="763062953"/>
              </p:ext>
            </p:extLst>
          </p:nvPr>
        </p:nvGraphicFramePr>
        <p:xfrm>
          <a:off x="417223" y="1721082"/>
          <a:ext cx="9500063" cy="4548965"/>
        </p:xfrm>
        <a:graphic>
          <a:graphicData uri="http://schemas.openxmlformats.org/drawingml/2006/table">
            <a:tbl>
              <a:tblPr firstRow="1" firstCol="1" bandRow="1">
                <a:tableStyleId>{5C22544A-7EE6-4342-B048-85BDC9FD1C3A}</a:tableStyleId>
              </a:tblPr>
              <a:tblGrid>
                <a:gridCol w="1785463">
                  <a:extLst>
                    <a:ext uri="{9D8B030D-6E8A-4147-A177-3AD203B41FA5}">
                      <a16:colId xmlns:a16="http://schemas.microsoft.com/office/drawing/2014/main" val="3492158540"/>
                    </a:ext>
                  </a:extLst>
                </a:gridCol>
                <a:gridCol w="7506320">
                  <a:extLst>
                    <a:ext uri="{9D8B030D-6E8A-4147-A177-3AD203B41FA5}">
                      <a16:colId xmlns:a16="http://schemas.microsoft.com/office/drawing/2014/main" val="682214923"/>
                    </a:ext>
                  </a:extLst>
                </a:gridCol>
                <a:gridCol w="208280">
                  <a:extLst>
                    <a:ext uri="{9D8B030D-6E8A-4147-A177-3AD203B41FA5}">
                      <a16:colId xmlns:a16="http://schemas.microsoft.com/office/drawing/2014/main" val="413451523"/>
                    </a:ext>
                  </a:extLst>
                </a:gridCol>
              </a:tblGrid>
              <a:tr h="972541">
                <a:tc>
                  <a:txBody>
                    <a:bodyPr/>
                    <a:lstStyle/>
                    <a:p>
                      <a:pPr marL="0" marR="50800" algn="r">
                        <a:spcBef>
                          <a:spcPts val="0"/>
                        </a:spcBef>
                        <a:spcAft>
                          <a:spcPts val="0"/>
                        </a:spcAft>
                      </a:pPr>
                      <a:r>
                        <a:rPr lang="en-US" sz="3600" b="0" dirty="0">
                          <a:solidFill>
                            <a:srgbClr val="AECED1"/>
                          </a:solidFill>
                          <a:effectLst/>
                          <a:latin typeface="Century Gothic" panose="020B0502020202020204" pitchFamily="34" charset="0"/>
                        </a:rPr>
                        <a:t>Who?</a:t>
                      </a:r>
                      <a:endParaRPr lang="en-US" sz="1200" b="0" dirty="0">
                        <a:solidFill>
                          <a:srgbClr val="AECED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9322" marR="49322" marT="0" marB="0" anchor="ctr">
                    <a:lnL w="12700" cmpd="sng">
                      <a:noFill/>
                    </a:lnL>
                    <a:lnR w="38100" cap="flat" cmpd="sng" algn="ctr">
                      <a:solidFill>
                        <a:srgbClr val="AECED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50800" marR="0" algn="l">
                        <a:spcBef>
                          <a:spcPts val="0"/>
                        </a:spcBef>
                        <a:spcAft>
                          <a:spcPts val="0"/>
                        </a:spcAft>
                      </a:pPr>
                      <a:r>
                        <a:rPr lang="en-US" sz="1200" b="0" dirty="0">
                          <a:solidFill>
                            <a:schemeClr val="tx1"/>
                          </a:solidFill>
                          <a:effectLst/>
                          <a:latin typeface="Century Gothic" panose="020B0502020202020204" pitchFamily="34" charset="0"/>
                        </a:rPr>
                        <a:t>Who are you as a company and as a brand? What is your company’s purpose? </a:t>
                      </a:r>
                    </a:p>
                    <a:p>
                      <a:pPr marL="50800" marR="0" algn="l">
                        <a:spcBef>
                          <a:spcPts val="0"/>
                        </a:spcBef>
                        <a:spcAft>
                          <a:spcPts val="0"/>
                        </a:spcAft>
                      </a:pPr>
                      <a:r>
                        <a:rPr lang="en-US" sz="1200" b="0" dirty="0">
                          <a:solidFill>
                            <a:schemeClr val="tx1"/>
                          </a:solidFill>
                          <a:effectLst/>
                          <a:latin typeface="Century Gothic" panose="020B0502020202020204" pitchFamily="34" charset="0"/>
                        </a:rPr>
                        <a:t>What is your company’s mission? What is your company’s vision? </a:t>
                      </a:r>
                    </a:p>
                    <a:p>
                      <a:pPr marL="50800" marR="0" algn="l">
                        <a:spcBef>
                          <a:spcPts val="0"/>
                        </a:spcBef>
                        <a:spcAft>
                          <a:spcPts val="0"/>
                        </a:spcAft>
                      </a:pPr>
                      <a:r>
                        <a:rPr lang="en-US" sz="1200" b="0" dirty="0">
                          <a:solidFill>
                            <a:schemeClr val="tx1"/>
                          </a:solidFill>
                          <a:effectLst/>
                          <a:latin typeface="Century Gothic" panose="020B0502020202020204" pitchFamily="34" charset="0"/>
                        </a:rPr>
                        <a:t>What are your company’s values? What are your company’s beliefs? </a:t>
                      </a:r>
                    </a:p>
                    <a:p>
                      <a:pPr marL="50800" marR="0" algn="l">
                        <a:spcBef>
                          <a:spcPts val="0"/>
                        </a:spcBef>
                        <a:spcAft>
                          <a:spcPts val="0"/>
                        </a:spcAft>
                      </a:pPr>
                      <a:r>
                        <a:rPr lang="en-US" sz="1200" b="0" dirty="0">
                          <a:solidFill>
                            <a:schemeClr val="tx1"/>
                          </a:solidFill>
                          <a:effectLst/>
                          <a:latin typeface="Century Gothic" panose="020B0502020202020204" pitchFamily="34" charset="0"/>
                        </a:rPr>
                        <a:t>What do you want your existing and potential customers to know about you? </a:t>
                      </a:r>
                      <a:endParaRPr lang="en-US" sz="1200" b="0" dirty="0">
                        <a:solidFill>
                          <a:srgbClr val="AECED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37160" marR="49322" marT="0" marB="0" anchor="ctr">
                    <a:lnL w="38100" cap="flat" cmpd="sng" algn="ctr">
                      <a:solidFill>
                        <a:srgbClr val="AECED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Century Gothic" panose="020B0502020202020204" pitchFamily="34" charset="0"/>
                        </a:rPr>
                        <a:t> </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0445430"/>
                  </a:ext>
                </a:extLst>
              </a:tr>
              <a:tr h="184399">
                <a:tc>
                  <a:txBody>
                    <a:bodyPr/>
                    <a:lstStyle/>
                    <a:p>
                      <a:endParaRPr lang="en-US" sz="1000" b="0" dirty="0">
                        <a:solidFill>
                          <a:srgbClr val="AECED1"/>
                        </a:solidFill>
                        <a:effectLst/>
                        <a:latin typeface="Century Gothic" panose="020B0502020202020204" pitchFamily="34" charset="0"/>
                        <a:cs typeface="Times New Roman" panose="02020603050405020304" pitchFamily="18" charset="0"/>
                      </a:endParaRPr>
                    </a:p>
                  </a:txBody>
                  <a:tcPr marL="49322" marR="4932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US" sz="1000" b="0" dirty="0">
                        <a:solidFill>
                          <a:srgbClr val="AECED1"/>
                        </a:solidFill>
                        <a:effectLst/>
                        <a:latin typeface="Century Gothic" panose="020B0502020202020204" pitchFamily="34" charset="0"/>
                        <a:cs typeface="Times New Roman" panose="02020603050405020304" pitchFamily="18" charset="0"/>
                      </a:endParaRPr>
                    </a:p>
                  </a:txBody>
                  <a:tcPr marL="137160" marR="4932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a:effectLst/>
                          <a:latin typeface="Century Gothic" panose="020B0502020202020204" pitchFamily="34" charset="0"/>
                        </a:rPr>
                        <a:t> </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935517"/>
                  </a:ext>
                </a:extLst>
              </a:tr>
              <a:tr h="972541">
                <a:tc>
                  <a:txBody>
                    <a:bodyPr/>
                    <a:lstStyle/>
                    <a:p>
                      <a:pPr marL="0" marR="50800" algn="r">
                        <a:spcBef>
                          <a:spcPts val="0"/>
                        </a:spcBef>
                        <a:spcAft>
                          <a:spcPts val="0"/>
                        </a:spcAft>
                      </a:pPr>
                      <a:r>
                        <a:rPr lang="en-US" sz="3600" b="0" dirty="0">
                          <a:solidFill>
                            <a:srgbClr val="AECED1"/>
                          </a:solidFill>
                          <a:effectLst/>
                          <a:latin typeface="Century Gothic" panose="020B0502020202020204" pitchFamily="34" charset="0"/>
                        </a:rPr>
                        <a:t>What?</a:t>
                      </a:r>
                      <a:endParaRPr lang="en-US" sz="1200" b="0" dirty="0">
                        <a:solidFill>
                          <a:srgbClr val="AECED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9322" marR="49322" marT="0" marB="0" anchor="ctr">
                    <a:lnL w="12700" cmpd="sng">
                      <a:noFill/>
                    </a:lnL>
                    <a:lnR w="38100" cap="flat" cmpd="sng" algn="ctr">
                      <a:solidFill>
                        <a:srgbClr val="AECED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50800" algn="l">
                        <a:spcBef>
                          <a:spcPts val="0"/>
                        </a:spcBef>
                        <a:spcAft>
                          <a:spcPts val="0"/>
                        </a:spcAft>
                      </a:pPr>
                      <a:r>
                        <a:rPr lang="en-US" sz="1200" dirty="0">
                          <a:effectLst/>
                          <a:latin typeface="Century Gothic" panose="020B0502020202020204" pitchFamily="34" charset="0"/>
                        </a:rPr>
                        <a:t>What do you do as a company? </a:t>
                      </a:r>
                      <a:br>
                        <a:rPr lang="en-US" sz="1200" dirty="0">
                          <a:effectLst/>
                          <a:latin typeface="Century Gothic" panose="020B0502020202020204" pitchFamily="34" charset="0"/>
                        </a:rPr>
                      </a:br>
                      <a:r>
                        <a:rPr lang="en-US" sz="1200" dirty="0">
                          <a:effectLst/>
                          <a:latin typeface="Century Gothic" panose="020B0502020202020204" pitchFamily="34" charset="0"/>
                        </a:rPr>
                        <a:t>Who are your customers? </a:t>
                      </a:r>
                      <a:br>
                        <a:rPr lang="en-US" sz="1200" dirty="0">
                          <a:effectLst/>
                          <a:latin typeface="Century Gothic" panose="020B0502020202020204" pitchFamily="34" charset="0"/>
                        </a:rPr>
                      </a:br>
                      <a:r>
                        <a:rPr lang="en-US" sz="1200" dirty="0">
                          <a:effectLst/>
                          <a:latin typeface="Century Gothic" panose="020B0502020202020204" pitchFamily="34" charset="0"/>
                        </a:rPr>
                        <a:t>Where are your customers located? </a:t>
                      </a:r>
                      <a:br>
                        <a:rPr lang="en-US" sz="1200" dirty="0">
                          <a:effectLst/>
                          <a:latin typeface="Century Gothic" panose="020B0502020202020204" pitchFamily="34" charset="0"/>
                        </a:rPr>
                      </a:br>
                      <a:r>
                        <a:rPr lang="en-US" sz="1200" dirty="0">
                          <a:effectLst/>
                          <a:latin typeface="Century Gothic" panose="020B0502020202020204" pitchFamily="34" charset="0"/>
                        </a:rPr>
                        <a:t>Who are your competitors? </a:t>
                      </a:r>
                      <a:endParaRPr lang="en-US" sz="1200" b="0" dirty="0">
                        <a:solidFill>
                          <a:srgbClr val="AECED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37160" marR="49322" marT="0" marB="0" anchor="ctr">
                    <a:lnL w="38100" cap="flat" cmpd="sng" algn="ctr">
                      <a:solidFill>
                        <a:srgbClr val="AECED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Century Gothic" panose="020B0502020202020204" pitchFamily="34" charset="0"/>
                        </a:rPr>
                        <a:t> </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8847449"/>
                  </a:ext>
                </a:extLst>
              </a:tr>
              <a:tr h="184399">
                <a:tc>
                  <a:txBody>
                    <a:bodyPr/>
                    <a:lstStyle/>
                    <a:p>
                      <a:endParaRPr lang="en-US" sz="1000" b="0" dirty="0">
                        <a:solidFill>
                          <a:srgbClr val="AECED1"/>
                        </a:solidFill>
                        <a:effectLst/>
                        <a:latin typeface="Century Gothic" panose="020B0502020202020204" pitchFamily="34" charset="0"/>
                        <a:cs typeface="Times New Roman" panose="02020603050405020304" pitchFamily="18" charset="0"/>
                      </a:endParaRPr>
                    </a:p>
                  </a:txBody>
                  <a:tcPr marL="49322" marR="4932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US" sz="1000" dirty="0"/>
                    </a:p>
                  </a:txBody>
                  <a:tcPr marL="137160" marR="49322" marT="0" marB="0" anchor="ctr">
                    <a:lnL w="12700" cmpd="sng">
                      <a:noFill/>
                    </a:lnL>
                    <a:lnR w="12700" cmpd="sng">
                      <a:noFill/>
                    </a:lnR>
                    <a:lnT>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Century Gothic" panose="020B0502020202020204" pitchFamily="34" charset="0"/>
                        </a:rPr>
                        <a:t> </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9242047"/>
                  </a:ext>
                </a:extLst>
              </a:tr>
              <a:tr h="1166558">
                <a:tc>
                  <a:txBody>
                    <a:bodyPr/>
                    <a:lstStyle/>
                    <a:p>
                      <a:pPr marL="0" marR="50800" algn="r">
                        <a:spcBef>
                          <a:spcPts val="0"/>
                        </a:spcBef>
                        <a:spcAft>
                          <a:spcPts val="0"/>
                        </a:spcAft>
                      </a:pPr>
                      <a:r>
                        <a:rPr lang="en-US" sz="3600" b="0" dirty="0">
                          <a:solidFill>
                            <a:srgbClr val="AECED1"/>
                          </a:solidFill>
                          <a:effectLst/>
                          <a:latin typeface="Century Gothic" panose="020B0502020202020204" pitchFamily="34" charset="0"/>
                        </a:rPr>
                        <a:t>Why?</a:t>
                      </a:r>
                      <a:endParaRPr lang="en-US" sz="1200" b="0" dirty="0">
                        <a:solidFill>
                          <a:srgbClr val="AECED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9322" marR="49322" marT="0" marB="0" anchor="ctr">
                    <a:lnL w="12700" cmpd="sng">
                      <a:noFill/>
                    </a:lnL>
                    <a:lnR w="38100" cap="flat" cmpd="sng" algn="ctr">
                      <a:solidFill>
                        <a:srgbClr val="AECED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50800" algn="l">
                        <a:spcBef>
                          <a:spcPts val="0"/>
                        </a:spcBef>
                        <a:spcAft>
                          <a:spcPts val="0"/>
                        </a:spcAft>
                      </a:pPr>
                      <a:r>
                        <a:rPr lang="en-US" sz="1200" dirty="0">
                          <a:effectLst/>
                          <a:latin typeface="Century Gothic" panose="020B0502020202020204" pitchFamily="34" charset="0"/>
                        </a:rPr>
                        <a:t>What drives you to do what you do as a company? Why do you do it? </a:t>
                      </a:r>
                      <a:br>
                        <a:rPr lang="en-US" sz="1200" dirty="0">
                          <a:effectLst/>
                          <a:latin typeface="Century Gothic" panose="020B0502020202020204" pitchFamily="34" charset="0"/>
                        </a:rPr>
                      </a:br>
                      <a:br>
                        <a:rPr lang="en-US" sz="800" dirty="0">
                          <a:effectLst/>
                          <a:latin typeface="Century Gothic" panose="020B0502020202020204" pitchFamily="34" charset="0"/>
                        </a:rPr>
                      </a:br>
                      <a:r>
                        <a:rPr lang="en-US" sz="1200" dirty="0">
                          <a:effectLst/>
                          <a:latin typeface="Century Gothic" panose="020B0502020202020204" pitchFamily="34" charset="0"/>
                        </a:rPr>
                        <a:t>NOTE: What you do and how you do it are relatively easy to describe — but customers relate to why you do what you do. What is your company’s primary belief, purpose, or cause? Why does your organization exist? (The answer to this question is the KEY to your brand story.)  </a:t>
                      </a:r>
                      <a:endParaRPr lang="en-US" sz="1200" b="0" dirty="0">
                        <a:solidFill>
                          <a:srgbClr val="AECED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37160" marR="49322" marT="0" marB="0" anchor="ctr">
                    <a:lnL w="38100" cap="flat" cmpd="sng" algn="ctr">
                      <a:solidFill>
                        <a:srgbClr val="AECED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a:effectLst/>
                          <a:latin typeface="Century Gothic" panose="020B0502020202020204" pitchFamily="34" charset="0"/>
                        </a:rPr>
                        <a:t> </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3049043"/>
                  </a:ext>
                </a:extLst>
              </a:tr>
              <a:tr h="184399">
                <a:tc>
                  <a:txBody>
                    <a:bodyPr/>
                    <a:lstStyle/>
                    <a:p>
                      <a:endParaRPr lang="en-US" sz="1000" b="0" dirty="0">
                        <a:solidFill>
                          <a:srgbClr val="AECED1"/>
                        </a:solidFill>
                        <a:effectLst/>
                        <a:latin typeface="Century Gothic" panose="020B0502020202020204" pitchFamily="34" charset="0"/>
                        <a:cs typeface="Times New Roman" panose="02020603050405020304" pitchFamily="18" charset="0"/>
                      </a:endParaRPr>
                    </a:p>
                  </a:txBody>
                  <a:tcPr marL="49322" marR="4932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US" sz="1000" dirty="0"/>
                    </a:p>
                  </a:txBody>
                  <a:tcPr marL="137160" marR="49322" marT="0" marB="0" anchor="ctr">
                    <a:lnL w="12700" cmpd="sng">
                      <a:noFill/>
                    </a:lnL>
                    <a:lnR w="12700" cmpd="sng">
                      <a:noFill/>
                    </a:lnR>
                    <a:lnT>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a:effectLst/>
                          <a:latin typeface="Century Gothic" panose="020B0502020202020204" pitchFamily="34" charset="0"/>
                        </a:rPr>
                        <a:t> </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005252"/>
                  </a:ext>
                </a:extLst>
              </a:tr>
              <a:tr h="884128">
                <a:tc>
                  <a:txBody>
                    <a:bodyPr/>
                    <a:lstStyle/>
                    <a:p>
                      <a:pPr marL="0" marR="50800" algn="r">
                        <a:spcBef>
                          <a:spcPts val="0"/>
                        </a:spcBef>
                        <a:spcAft>
                          <a:spcPts val="0"/>
                        </a:spcAft>
                      </a:pPr>
                      <a:r>
                        <a:rPr lang="en-US" sz="3600" b="0" dirty="0">
                          <a:solidFill>
                            <a:srgbClr val="AECED1"/>
                          </a:solidFill>
                          <a:effectLst/>
                          <a:latin typeface="Century Gothic" panose="020B0502020202020204" pitchFamily="34" charset="0"/>
                        </a:rPr>
                        <a:t>How?</a:t>
                      </a:r>
                      <a:endParaRPr lang="en-US" sz="1200" b="0" dirty="0">
                        <a:solidFill>
                          <a:srgbClr val="AECED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9322" marR="49322" marT="0" marB="0" anchor="ctr">
                    <a:lnL w="12700" cmpd="sng">
                      <a:noFill/>
                    </a:lnL>
                    <a:lnR w="38100" cap="flat" cmpd="sng" algn="ctr">
                      <a:solidFill>
                        <a:srgbClr val="AECED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50800" algn="l">
                        <a:spcBef>
                          <a:spcPts val="0"/>
                        </a:spcBef>
                        <a:spcAft>
                          <a:spcPts val="0"/>
                        </a:spcAft>
                      </a:pPr>
                      <a:r>
                        <a:rPr lang="en-US" sz="1200" dirty="0">
                          <a:effectLst/>
                          <a:latin typeface="Century Gothic" panose="020B0502020202020204" pitchFamily="34" charset="0"/>
                        </a:rPr>
                        <a:t>How do you do what you do as a company? What makes you successful? How are you better than your competitors? What are the logistics behind your brand’s success? What are some actions, facts, and figures to support the strength of your brand? </a:t>
                      </a:r>
                      <a:endParaRPr lang="en-US" sz="1200" b="0" dirty="0">
                        <a:solidFill>
                          <a:srgbClr val="AECED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37160" marR="49322" marT="0" marB="0" anchor="ctr">
                    <a:lnL w="38100" cap="flat" cmpd="sng" algn="ctr">
                      <a:solidFill>
                        <a:srgbClr val="AECED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Century Gothic" panose="020B0502020202020204" pitchFamily="34" charset="0"/>
                        </a:rPr>
                        <a:t> </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7708163"/>
                  </a:ext>
                </a:extLst>
              </a:tr>
            </a:tbl>
          </a:graphicData>
        </a:graphic>
      </p:graphicFrame>
      <p:sp>
        <p:nvSpPr>
          <p:cNvPr id="4" name="Rectangle 3">
            <a:extLst>
              <a:ext uri="{FF2B5EF4-FFF2-40B4-BE49-F238E27FC236}">
                <a16:creationId xmlns:a16="http://schemas.microsoft.com/office/drawing/2014/main" id="{2AE28E95-3D5B-BE44-8E36-E3592AC2317B}"/>
              </a:ext>
            </a:extLst>
          </p:cNvPr>
          <p:cNvSpPr/>
          <p:nvPr/>
        </p:nvSpPr>
        <p:spPr>
          <a:xfrm>
            <a:off x="417223" y="196738"/>
            <a:ext cx="7624203" cy="1015663"/>
          </a:xfrm>
          <a:prstGeom prst="rect">
            <a:avLst/>
          </a:prstGeom>
        </p:spPr>
        <p:txBody>
          <a:bodyPr wrap="none">
            <a:spAutoFit/>
          </a:bodyPr>
          <a:lstStyle/>
          <a:p>
            <a:r>
              <a:rPr lang="en-US" sz="6000" dirty="0">
                <a:solidFill>
                  <a:srgbClr val="2290A4"/>
                </a:solidFill>
                <a:latin typeface="Century Gothic" panose="020B0502020202020204" pitchFamily="34" charset="0"/>
              </a:rPr>
              <a:t>YOUR BRAND STORY</a:t>
            </a:r>
            <a:endParaRPr lang="en-US" sz="6000" dirty="0">
              <a:solidFill>
                <a:srgbClr val="2290A4"/>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B5692C15-8774-4046-8952-78C26CB176A8}"/>
              </a:ext>
            </a:extLst>
          </p:cNvPr>
          <p:cNvSpPr/>
          <p:nvPr/>
        </p:nvSpPr>
        <p:spPr>
          <a:xfrm>
            <a:off x="417223" y="1178559"/>
            <a:ext cx="11647818" cy="400110"/>
          </a:xfrm>
          <a:prstGeom prst="rect">
            <a:avLst/>
          </a:prstGeom>
        </p:spPr>
        <p:txBody>
          <a:bodyPr wrap="square">
            <a:spAutoFit/>
          </a:bodyPr>
          <a:lstStyle/>
          <a:p>
            <a:r>
              <a:rPr lang="en-US" sz="2000" dirty="0">
                <a:solidFill>
                  <a:srgbClr val="64B0BE"/>
                </a:solidFill>
                <a:latin typeface="Century Gothic" panose="020B0502020202020204" pitchFamily="34" charset="0"/>
              </a:rPr>
              <a:t>Explain the </a:t>
            </a:r>
            <a:r>
              <a:rPr lang="en-US" sz="2000" dirty="0">
                <a:solidFill>
                  <a:srgbClr val="2290A4"/>
                </a:solidFill>
                <a:latin typeface="Century Gothic" panose="020B0502020202020204" pitchFamily="34" charset="0"/>
              </a:rPr>
              <a:t>Who? </a:t>
            </a:r>
            <a:r>
              <a:rPr lang="en-US" sz="2000" dirty="0">
                <a:solidFill>
                  <a:srgbClr val="64B0BE"/>
                </a:solidFill>
                <a:latin typeface="Century Gothic" panose="020B0502020202020204" pitchFamily="34" charset="0"/>
              </a:rPr>
              <a:t>the</a:t>
            </a:r>
            <a:r>
              <a:rPr lang="en-US" sz="2000" dirty="0">
                <a:solidFill>
                  <a:srgbClr val="2290A4"/>
                </a:solidFill>
                <a:latin typeface="Century Gothic" panose="020B0502020202020204" pitchFamily="34" charset="0"/>
              </a:rPr>
              <a:t> What? </a:t>
            </a:r>
            <a:r>
              <a:rPr lang="en-US" sz="2000" dirty="0">
                <a:solidFill>
                  <a:srgbClr val="64B0BE"/>
                </a:solidFill>
                <a:latin typeface="Century Gothic" panose="020B0502020202020204" pitchFamily="34" charset="0"/>
              </a:rPr>
              <a:t>the</a:t>
            </a:r>
            <a:r>
              <a:rPr lang="en-US" sz="2000" dirty="0">
                <a:solidFill>
                  <a:srgbClr val="2290A4"/>
                </a:solidFill>
                <a:latin typeface="Century Gothic" panose="020B0502020202020204" pitchFamily="34" charset="0"/>
              </a:rPr>
              <a:t> Why? </a:t>
            </a:r>
            <a:r>
              <a:rPr lang="en-US" sz="2000" dirty="0">
                <a:solidFill>
                  <a:srgbClr val="64B0BE"/>
                </a:solidFill>
                <a:latin typeface="Century Gothic" panose="020B0502020202020204" pitchFamily="34" charset="0"/>
              </a:rPr>
              <a:t>and the </a:t>
            </a:r>
            <a:r>
              <a:rPr lang="en-US" sz="2000" dirty="0">
                <a:solidFill>
                  <a:srgbClr val="2290A4"/>
                </a:solidFill>
                <a:latin typeface="Century Gothic" panose="020B0502020202020204" pitchFamily="34" charset="0"/>
              </a:rPr>
              <a:t>How? </a:t>
            </a:r>
            <a:r>
              <a:rPr lang="en-US" sz="2000" dirty="0">
                <a:solidFill>
                  <a:srgbClr val="64B0BE"/>
                </a:solidFill>
                <a:latin typeface="Century Gothic" panose="020B0502020202020204" pitchFamily="34" charset="0"/>
              </a:rPr>
              <a:t>of the story behind your brand</a:t>
            </a:r>
            <a:endParaRPr lang="en-US" sz="1200" dirty="0">
              <a:solidFill>
                <a:srgbClr val="64B0BE"/>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04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B4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YOUR BRAND STORY</a:t>
            </a:r>
          </a:p>
        </p:txBody>
      </p:sp>
      <p:sp>
        <p:nvSpPr>
          <p:cNvPr id="12" name="Rectangle 11">
            <a:extLst>
              <a:ext uri="{FF2B5EF4-FFF2-40B4-BE49-F238E27FC236}">
                <a16:creationId xmlns:a16="http://schemas.microsoft.com/office/drawing/2014/main" id="{596C7ACF-AE0D-0B40-896F-DEE8C1594AEC}"/>
              </a:ext>
            </a:extLst>
          </p:cNvPr>
          <p:cNvSpPr/>
          <p:nvPr/>
        </p:nvSpPr>
        <p:spPr>
          <a:xfrm>
            <a:off x="444759" y="414517"/>
            <a:ext cx="2834640" cy="914400"/>
          </a:xfrm>
          <a:prstGeom prst="rect">
            <a:avLst/>
          </a:prstGeom>
          <a:solidFill>
            <a:srgbClr val="229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000" dirty="0">
                <a:solidFill>
                  <a:srgbClr val="B4D7DB"/>
                </a:solidFill>
                <a:latin typeface="Century Gothic" panose="020B0502020202020204" pitchFamily="34" charset="0"/>
              </a:rPr>
              <a:t>WHO?</a:t>
            </a:r>
          </a:p>
        </p:txBody>
      </p:sp>
      <p:sp>
        <p:nvSpPr>
          <p:cNvPr id="13" name="Rectangle 12">
            <a:extLst>
              <a:ext uri="{FF2B5EF4-FFF2-40B4-BE49-F238E27FC236}">
                <a16:creationId xmlns:a16="http://schemas.microsoft.com/office/drawing/2014/main" id="{5B73273F-4CDA-CD45-8EFC-BB05DB618B60}"/>
              </a:ext>
            </a:extLst>
          </p:cNvPr>
          <p:cNvSpPr/>
          <p:nvPr/>
        </p:nvSpPr>
        <p:spPr>
          <a:xfrm>
            <a:off x="3279399" y="4986518"/>
            <a:ext cx="2834640" cy="914400"/>
          </a:xfrm>
          <a:prstGeom prst="rect">
            <a:avLst/>
          </a:prstGeom>
          <a:solidFill>
            <a:srgbClr val="1A6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000" dirty="0">
                <a:solidFill>
                  <a:srgbClr val="B4D7DB"/>
                </a:solidFill>
                <a:latin typeface="Century Gothic" panose="020B0502020202020204" pitchFamily="34" charset="0"/>
              </a:rPr>
              <a:t>WHAT?</a:t>
            </a:r>
          </a:p>
        </p:txBody>
      </p:sp>
      <p:sp>
        <p:nvSpPr>
          <p:cNvPr id="14" name="Rectangle 13">
            <a:extLst>
              <a:ext uri="{FF2B5EF4-FFF2-40B4-BE49-F238E27FC236}">
                <a16:creationId xmlns:a16="http://schemas.microsoft.com/office/drawing/2014/main" id="{0F41B616-9DEF-DC4D-BDFB-CF934DF430B1}"/>
              </a:ext>
            </a:extLst>
          </p:cNvPr>
          <p:cNvSpPr/>
          <p:nvPr/>
        </p:nvSpPr>
        <p:spPr>
          <a:xfrm>
            <a:off x="6114039" y="414517"/>
            <a:ext cx="2834640" cy="914400"/>
          </a:xfrm>
          <a:prstGeom prst="rect">
            <a:avLst/>
          </a:prstGeom>
          <a:solidFill>
            <a:srgbClr val="176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000" dirty="0">
                <a:solidFill>
                  <a:srgbClr val="B4D7DB"/>
                </a:solidFill>
                <a:latin typeface="Century Gothic" panose="020B0502020202020204" pitchFamily="34" charset="0"/>
              </a:rPr>
              <a:t>WHY?</a:t>
            </a:r>
          </a:p>
        </p:txBody>
      </p:sp>
      <p:sp>
        <p:nvSpPr>
          <p:cNvPr id="15" name="Rectangle 14">
            <a:extLst>
              <a:ext uri="{FF2B5EF4-FFF2-40B4-BE49-F238E27FC236}">
                <a16:creationId xmlns:a16="http://schemas.microsoft.com/office/drawing/2014/main" id="{146787BD-981D-4A42-B92A-C1AD6128D6B5}"/>
              </a:ext>
            </a:extLst>
          </p:cNvPr>
          <p:cNvSpPr/>
          <p:nvPr/>
        </p:nvSpPr>
        <p:spPr>
          <a:xfrm>
            <a:off x="8948679" y="4986518"/>
            <a:ext cx="2834640" cy="914400"/>
          </a:xfrm>
          <a:prstGeom prst="rect">
            <a:avLst/>
          </a:prstGeom>
          <a:solidFill>
            <a:srgbClr val="0E4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000" dirty="0">
                <a:solidFill>
                  <a:srgbClr val="B4D7DB"/>
                </a:solidFill>
                <a:latin typeface="Century Gothic" panose="020B0502020202020204" pitchFamily="34" charset="0"/>
              </a:rPr>
              <a:t>HOW?</a:t>
            </a:r>
          </a:p>
        </p:txBody>
      </p:sp>
      <p:sp>
        <p:nvSpPr>
          <p:cNvPr id="17" name="Rectangle 16">
            <a:extLst>
              <a:ext uri="{FF2B5EF4-FFF2-40B4-BE49-F238E27FC236}">
                <a16:creationId xmlns:a16="http://schemas.microsoft.com/office/drawing/2014/main" id="{B865D3A1-15A9-874B-AA7C-B09C65FBE2CD}"/>
              </a:ext>
            </a:extLst>
          </p:cNvPr>
          <p:cNvSpPr/>
          <p:nvPr/>
        </p:nvSpPr>
        <p:spPr>
          <a:xfrm>
            <a:off x="444759" y="1325518"/>
            <a:ext cx="2834640" cy="4572000"/>
          </a:xfrm>
          <a:prstGeom prst="rect">
            <a:avLst/>
          </a:prstGeom>
          <a:solidFill>
            <a:srgbClr val="229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dirty="0">
                <a:solidFill>
                  <a:schemeClr val="bg1"/>
                </a:solidFill>
                <a:latin typeface="Century Gothic" panose="020B0502020202020204" pitchFamily="34" charset="0"/>
              </a:rPr>
              <a:t>We’re a company that provides electric vehicle (EV) charging stations, and our mission is to be the world's largest EV charging provider and to reduce the environmental impact of fossil-fuel cars through our services. Our company values are customer commitment, integrity, constant improvement, and environmental friendliness. Our primary goal for our brand is to be a recognizable, reliable brand with locations across the US, Mexico, and Canada, where we can easily adapt to each customer's EV charging needs. </a:t>
            </a:r>
          </a:p>
        </p:txBody>
      </p:sp>
      <p:sp>
        <p:nvSpPr>
          <p:cNvPr id="18" name="Rectangle 17">
            <a:extLst>
              <a:ext uri="{FF2B5EF4-FFF2-40B4-BE49-F238E27FC236}">
                <a16:creationId xmlns:a16="http://schemas.microsoft.com/office/drawing/2014/main" id="{3F910091-C781-884E-BF3B-B62558F24B62}"/>
              </a:ext>
            </a:extLst>
          </p:cNvPr>
          <p:cNvSpPr/>
          <p:nvPr/>
        </p:nvSpPr>
        <p:spPr>
          <a:xfrm>
            <a:off x="3279399" y="414517"/>
            <a:ext cx="2834640" cy="4572000"/>
          </a:xfrm>
          <a:prstGeom prst="rect">
            <a:avLst/>
          </a:prstGeom>
          <a:solidFill>
            <a:srgbClr val="1A6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400" dirty="0">
                <a:solidFill>
                  <a:schemeClr val="bg1"/>
                </a:solidFill>
                <a:latin typeface="Century Gothic" panose="020B0502020202020204" pitchFamily="34" charset="0"/>
              </a:rPr>
              <a:t>We provide EV charging stations at gas stations and retail chains across the U.S. Our customers are EV drivers who are looking for the convenience of being able to recharge their cars at more locations more frequently. Our EV charging stations are less expensive, easier to implement, and easier on the environment than those of our competitors. </a:t>
            </a:r>
          </a:p>
        </p:txBody>
      </p:sp>
      <p:sp>
        <p:nvSpPr>
          <p:cNvPr id="19" name="Rectangle 18">
            <a:extLst>
              <a:ext uri="{FF2B5EF4-FFF2-40B4-BE49-F238E27FC236}">
                <a16:creationId xmlns:a16="http://schemas.microsoft.com/office/drawing/2014/main" id="{ED055404-121C-3048-A071-28925F7C81E4}"/>
              </a:ext>
            </a:extLst>
          </p:cNvPr>
          <p:cNvSpPr/>
          <p:nvPr/>
        </p:nvSpPr>
        <p:spPr>
          <a:xfrm>
            <a:off x="6114039" y="1328918"/>
            <a:ext cx="2834640" cy="4572000"/>
          </a:xfrm>
          <a:prstGeom prst="rect">
            <a:avLst/>
          </a:prstGeom>
          <a:solidFill>
            <a:srgbClr val="176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dirty="0">
                <a:solidFill>
                  <a:schemeClr val="bg1"/>
                </a:solidFill>
                <a:latin typeface="Century Gothic" panose="020B0502020202020204" pitchFamily="34" charset="0"/>
              </a:rPr>
              <a:t>We want to improve the state of the world by switching as many drivers as we can to EVs for positive environmental impact. Our primary motivation is to be the world's largest EV charging provider and to reduce the environmental impact of fossil-fuel cars through our services.</a:t>
            </a:r>
          </a:p>
        </p:txBody>
      </p:sp>
      <p:sp>
        <p:nvSpPr>
          <p:cNvPr id="20" name="Rectangle 19">
            <a:extLst>
              <a:ext uri="{FF2B5EF4-FFF2-40B4-BE49-F238E27FC236}">
                <a16:creationId xmlns:a16="http://schemas.microsoft.com/office/drawing/2014/main" id="{867960B3-BF96-0346-A91D-308BC5DDEBE8}"/>
              </a:ext>
            </a:extLst>
          </p:cNvPr>
          <p:cNvSpPr/>
          <p:nvPr/>
        </p:nvSpPr>
        <p:spPr>
          <a:xfrm>
            <a:off x="8948679" y="414517"/>
            <a:ext cx="2834640" cy="4572000"/>
          </a:xfrm>
          <a:prstGeom prst="rect">
            <a:avLst/>
          </a:prstGeom>
          <a:solidFill>
            <a:srgbClr val="0E4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400" dirty="0">
                <a:solidFill>
                  <a:schemeClr val="bg1"/>
                </a:solidFill>
                <a:latin typeface="Century Gothic" panose="020B0502020202020204" pitchFamily="34" charset="0"/>
              </a:rPr>
              <a:t>Our EV charging stations are the easiest to implement and the most cost effective in the industry (see attached data sheets). We also have more highly trained service people performing maintenance on our charging stations and a quicker turnaround time on service (see attached customer feedback charts). We offer premium service contracts and reasonably priced upgrades to our clients. </a:t>
            </a:r>
          </a:p>
        </p:txBody>
      </p:sp>
    </p:spTree>
    <p:extLst>
      <p:ext uri="{BB962C8B-B14F-4D97-AF65-F5344CB8AC3E}">
        <p14:creationId xmlns:p14="http://schemas.microsoft.com/office/powerpoint/2010/main" val="3198348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2CB60545-8ACE-7945-BDC9-A22F33E47898}"/>
              </a:ext>
            </a:extLst>
          </p:cNvPr>
          <p:cNvPicPr>
            <a:picLocks noChangeAspect="1"/>
          </p:cNvPicPr>
          <p:nvPr/>
        </p:nvPicPr>
        <p:blipFill rotWithShape="1">
          <a:blip r:embed="rId3" cstate="print">
            <a:alphaModFix amt="82000"/>
            <a:extLst>
              <a:ext uri="{28A0092B-C50C-407E-A947-70E740481C1C}">
                <a14:useLocalDpi xmlns:a14="http://schemas.microsoft.com/office/drawing/2010/main"/>
              </a:ext>
            </a:extLst>
          </a:blip>
          <a:srcRect/>
          <a:stretch/>
        </p:blipFill>
        <p:spPr>
          <a:xfrm>
            <a:off x="5928042" y="-6607"/>
            <a:ext cx="6263957" cy="648360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GUIDE</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73939"/>
            <a:ext cx="4645545"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©20XX. All Rights Reserved Your Organization.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/company/smartsheet-com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grpSp>
        <p:nvGrpSpPr>
          <p:cNvPr id="25" name="Group 24">
            <a:extLst>
              <a:ext uri="{FF2B5EF4-FFF2-40B4-BE49-F238E27FC236}">
                <a16:creationId xmlns:a16="http://schemas.microsoft.com/office/drawing/2014/main" id="{53F7CFD0-AF12-2C44-AC81-D4322235CF12}"/>
              </a:ext>
            </a:extLst>
          </p:cNvPr>
          <p:cNvGrpSpPr/>
          <p:nvPr/>
        </p:nvGrpSpPr>
        <p:grpSpPr>
          <a:xfrm>
            <a:off x="2473368" y="-14628"/>
            <a:ext cx="5724680" cy="6219640"/>
            <a:chOff x="7203068" y="-14628"/>
            <a:chExt cx="5724680" cy="6219640"/>
          </a:xfrm>
          <a:solidFill>
            <a:schemeClr val="bg1">
              <a:alpha val="52000"/>
            </a:schemeClr>
          </a:solidFill>
        </p:grpSpPr>
        <p:sp>
          <p:nvSpPr>
            <p:cNvPr id="27" name="Triangle 26">
              <a:extLst>
                <a:ext uri="{FF2B5EF4-FFF2-40B4-BE49-F238E27FC236}">
                  <a16:creationId xmlns:a16="http://schemas.microsoft.com/office/drawing/2014/main" id="{1A198882-6249-DB48-9ADB-6615EC54054B}"/>
                </a:ext>
              </a:extLst>
            </p:cNvPr>
            <p:cNvSpPr/>
            <p:nvPr/>
          </p:nvSpPr>
          <p:spPr>
            <a:xfrm>
              <a:off x="8267700" y="1219200"/>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E757928-B923-9D4B-B921-312E5384DF77}"/>
                </a:ext>
              </a:extLst>
            </p:cNvPr>
            <p:cNvSpPr/>
            <p:nvPr/>
          </p:nvSpPr>
          <p:spPr>
            <a:xfrm rot="10800000">
              <a:off x="8267698" y="2340726"/>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6D93FBD-F2DB-CA4D-A794-C32957248EAE}"/>
                </a:ext>
              </a:extLst>
            </p:cNvPr>
            <p:cNvSpPr/>
            <p:nvPr/>
          </p:nvSpPr>
          <p:spPr>
            <a:xfrm>
              <a:off x="9117614" y="2441587"/>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45872CA9-8700-9747-B90B-9F19DE44A77B}"/>
                </a:ext>
              </a:extLst>
            </p:cNvPr>
            <p:cNvSpPr/>
            <p:nvPr/>
          </p:nvSpPr>
          <p:spPr>
            <a:xfrm rot="10800000">
              <a:off x="9117612" y="3563113"/>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2E5F33B5-E048-6449-9DB0-0EC2BE2299B3}"/>
                </a:ext>
              </a:extLst>
            </p:cNvPr>
            <p:cNvSpPr/>
            <p:nvPr/>
          </p:nvSpPr>
          <p:spPr>
            <a:xfrm rot="10800000">
              <a:off x="9118598" y="-14627"/>
              <a:ext cx="3073402" cy="230083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DF21EA76-4856-A242-8050-ED446538B9A1}"/>
                </a:ext>
              </a:extLst>
            </p:cNvPr>
            <p:cNvSpPr/>
            <p:nvPr/>
          </p:nvSpPr>
          <p:spPr>
            <a:xfrm>
              <a:off x="11194577" y="5032308"/>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48A0CB-6C06-0840-8AB6-5BCF626FD045}"/>
                </a:ext>
              </a:extLst>
            </p:cNvPr>
            <p:cNvSpPr/>
            <p:nvPr/>
          </p:nvSpPr>
          <p:spPr>
            <a:xfrm rot="10800000">
              <a:off x="10726003" y="4976702"/>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34C0E065-FD0F-AF44-BBBB-C0E661640523}"/>
                </a:ext>
              </a:extLst>
            </p:cNvPr>
            <p:cNvSpPr/>
            <p:nvPr/>
          </p:nvSpPr>
          <p:spPr>
            <a:xfrm>
              <a:off x="10726004" y="4358384"/>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C3F07D48-45EA-2845-8E6A-2D0399CD01EB}"/>
                </a:ext>
              </a:extLst>
            </p:cNvPr>
            <p:cNvSpPr/>
            <p:nvPr/>
          </p:nvSpPr>
          <p:spPr>
            <a:xfrm>
              <a:off x="10732980" y="2926103"/>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0490B3D9-1B64-1841-9CAF-381D4F733941}"/>
                </a:ext>
              </a:extLst>
            </p:cNvPr>
            <p:cNvSpPr/>
            <p:nvPr/>
          </p:nvSpPr>
          <p:spPr>
            <a:xfrm rot="10800000">
              <a:off x="10732979" y="3544421"/>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D1FF3296-877E-FF4C-9FFB-59A117ADC574}"/>
                </a:ext>
              </a:extLst>
            </p:cNvPr>
            <p:cNvSpPr/>
            <p:nvPr/>
          </p:nvSpPr>
          <p:spPr>
            <a:xfrm>
              <a:off x="11201553" y="3600027"/>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7D0538BB-7DE5-4F48-8165-61ECD3467FC3}"/>
                </a:ext>
              </a:extLst>
            </p:cNvPr>
            <p:cNvSpPr/>
            <p:nvPr/>
          </p:nvSpPr>
          <p:spPr>
            <a:xfrm rot="10800000">
              <a:off x="11201552" y="4218345"/>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DF5E113C-0A04-914C-BD5F-5683EF98E329}"/>
                </a:ext>
              </a:extLst>
            </p:cNvPr>
            <p:cNvSpPr/>
            <p:nvPr/>
          </p:nvSpPr>
          <p:spPr>
            <a:xfrm>
              <a:off x="9465415" y="535103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77C0CF2A-1B7D-194D-AEB1-E95F8CB73C78}"/>
                </a:ext>
              </a:extLst>
            </p:cNvPr>
            <p:cNvSpPr/>
            <p:nvPr/>
          </p:nvSpPr>
          <p:spPr>
            <a:xfrm rot="10800000">
              <a:off x="8796054" y="4684640"/>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9F6CFD6E-BB9C-BA49-B03D-308B4D18576A}"/>
                </a:ext>
              </a:extLst>
            </p:cNvPr>
            <p:cNvSpPr/>
            <p:nvPr/>
          </p:nvSpPr>
          <p:spPr>
            <a:xfrm>
              <a:off x="8796055" y="422568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BD403DD0-917E-5548-AA2E-40F796042FCC}"/>
                </a:ext>
              </a:extLst>
            </p:cNvPr>
            <p:cNvSpPr/>
            <p:nvPr/>
          </p:nvSpPr>
          <p:spPr>
            <a:xfrm>
              <a:off x="11429639" y="676405"/>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079F5DD6-05E0-F44F-9137-86303250F55B}"/>
                </a:ext>
              </a:extLst>
            </p:cNvPr>
            <p:cNvSpPr/>
            <p:nvPr/>
          </p:nvSpPr>
          <p:spPr>
            <a:xfrm rot="10800000">
              <a:off x="11429637" y="1797931"/>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B8B2D687-D60F-6140-B1E3-07D718AA6C97}"/>
                </a:ext>
              </a:extLst>
            </p:cNvPr>
            <p:cNvSpPr/>
            <p:nvPr/>
          </p:nvSpPr>
          <p:spPr>
            <a:xfrm rot="10800000">
              <a:off x="10001145" y="4978503"/>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945E0E1-22D8-4C45-87EE-4660368E9522}"/>
                </a:ext>
              </a:extLst>
            </p:cNvPr>
            <p:cNvSpPr/>
            <p:nvPr/>
          </p:nvSpPr>
          <p:spPr>
            <a:xfrm>
              <a:off x="8478550" y="3436582"/>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7F67168E-5870-7346-89D0-86FF873C3FC4}"/>
                </a:ext>
              </a:extLst>
            </p:cNvPr>
            <p:cNvSpPr/>
            <p:nvPr/>
          </p:nvSpPr>
          <p:spPr>
            <a:xfrm>
              <a:off x="10560298" y="3911608"/>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DCBBAD1C-E82F-D640-8267-0C78359A3182}"/>
                </a:ext>
              </a:extLst>
            </p:cNvPr>
            <p:cNvSpPr/>
            <p:nvPr/>
          </p:nvSpPr>
          <p:spPr>
            <a:xfrm rot="10800000">
              <a:off x="10924816" y="6039467"/>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B753721C-07FA-6540-A7D0-DB4F0D8EAA8A}"/>
                </a:ext>
              </a:extLst>
            </p:cNvPr>
            <p:cNvSpPr/>
            <p:nvPr/>
          </p:nvSpPr>
          <p:spPr>
            <a:xfrm rot="10800000">
              <a:off x="8157134" y="1651419"/>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5150CF0F-8928-BB43-95AE-BD010920A6E5}"/>
                </a:ext>
              </a:extLst>
            </p:cNvPr>
            <p:cNvSpPr/>
            <p:nvPr/>
          </p:nvSpPr>
          <p:spPr>
            <a:xfrm>
              <a:off x="11586492" y="2465841"/>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2792D037-241F-1A43-B4AC-6FAE93BC378F}"/>
                </a:ext>
              </a:extLst>
            </p:cNvPr>
            <p:cNvSpPr/>
            <p:nvPr/>
          </p:nvSpPr>
          <p:spPr>
            <a:xfrm>
              <a:off x="8875258" y="425489"/>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96AFD83A-73C6-434B-AE2D-44F063071966}"/>
                </a:ext>
              </a:extLst>
            </p:cNvPr>
            <p:cNvSpPr/>
            <p:nvPr/>
          </p:nvSpPr>
          <p:spPr>
            <a:xfrm rot="10800000">
              <a:off x="11900905" y="4908188"/>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riangle 64">
              <a:extLst>
                <a:ext uri="{FF2B5EF4-FFF2-40B4-BE49-F238E27FC236}">
                  <a16:creationId xmlns:a16="http://schemas.microsoft.com/office/drawing/2014/main" id="{9DB2F9E7-217D-6A48-92FF-938D02FFD9F3}"/>
                </a:ext>
              </a:extLst>
            </p:cNvPr>
            <p:cNvSpPr/>
            <p:nvPr/>
          </p:nvSpPr>
          <p:spPr>
            <a:xfrm>
              <a:off x="9494499" y="1271969"/>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iangle 65">
              <a:extLst>
                <a:ext uri="{FF2B5EF4-FFF2-40B4-BE49-F238E27FC236}">
                  <a16:creationId xmlns:a16="http://schemas.microsoft.com/office/drawing/2014/main" id="{95689592-1001-6F49-B8AE-7DBC7E738D5F}"/>
                </a:ext>
              </a:extLst>
            </p:cNvPr>
            <p:cNvSpPr/>
            <p:nvPr/>
          </p:nvSpPr>
          <p:spPr>
            <a:xfrm rot="10800000">
              <a:off x="7203068" y="-14628"/>
              <a:ext cx="1592986" cy="119255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7247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Guide-Presentation-Template_PowerPoint" id="{86F00AB5-E3DE-8348-8473-973053F65CA4}" vid="{CC864D6A-5E36-1746-B4EF-DA2070C0C6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700</Words>
  <Application>Microsoft Macintosh PowerPoint</Application>
  <PresentationFormat>Widescreen</PresentationFormat>
  <Paragraphs>61</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Knoepfel</dc:creator>
  <cp:lastModifiedBy>Jill Knoepfel</cp:lastModifiedBy>
  <cp:revision>1</cp:revision>
  <dcterms:created xsi:type="dcterms:W3CDTF">2022-01-31T16:53:24Z</dcterms:created>
  <dcterms:modified xsi:type="dcterms:W3CDTF">2022-01-31T16:53:55Z</dcterms:modified>
</cp:coreProperties>
</file>